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2" r:id="rId1"/>
    <p:sldMasterId id="2147483673" r:id="rId2"/>
  </p:sldMasterIdLst>
  <p:notesMasterIdLst>
    <p:notesMasterId r:id="rId5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Lst>
  <p:sldSz cx="9144000" cy="5143500" type="screen16x9"/>
  <p:notesSz cx="6858000" cy="9144000"/>
  <p:embeddedFontLst>
    <p:embeddedFont>
      <p:font typeface="Source Sans Pro" panose="020B050303040302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b125a402a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b125a402a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g3b125a402a_0_5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ff2f5d24c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4ff2f5d24c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25" name="Google Shape;225;g4ff2f5d24c_0_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4ff2f5d24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4ff2f5d24c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32" name="Google Shape;232;g4ff2f5d24c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4ff2f5d24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4ff2f5d24c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39" name="Google Shape;239;g4ff2f5d24c_0_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4ff2f5d24c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4ff2f5d24c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46" name="Google Shape;246;g4ff2f5d24c_0_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4ff2f5d24c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4ff2f5d24c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53" name="Google Shape;253;g4ff2f5d24c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ff2f5d24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4ff2f5d24c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60" name="Google Shape;260;g4ff2f5d24c_0_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502169dbf5_2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502169dbf5_2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g502169dbf5_2_10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4ff2f5d24c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4ff2f5d24c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latin typeface="Arial"/>
                <a:ea typeface="Arial"/>
                <a:cs typeface="Arial"/>
                <a:sym typeface="Arial"/>
              </a:rPr>
              <a:t>Holistic approach to student success.</a:t>
            </a:r>
            <a:endParaRPr sz="1000">
              <a:latin typeface="Arial"/>
              <a:ea typeface="Arial"/>
              <a:cs typeface="Arial"/>
              <a:sym typeface="Arial"/>
            </a:endParaRPr>
          </a:p>
          <a:p>
            <a:pPr marL="0" marR="0" lvl="0" indent="0" algn="l" rtl="0">
              <a:spcBef>
                <a:spcPts val="0"/>
              </a:spcBef>
              <a:spcAft>
                <a:spcPts val="0"/>
              </a:spcAft>
              <a:buNone/>
            </a:pPr>
            <a:endParaRPr sz="1000">
              <a:latin typeface="Arial"/>
              <a:ea typeface="Arial"/>
              <a:cs typeface="Arial"/>
              <a:sym typeface="Arial"/>
            </a:endParaRPr>
          </a:p>
          <a:p>
            <a:pPr marL="0" marR="0" lvl="0" indent="0" algn="l" rtl="0">
              <a:spcBef>
                <a:spcPts val="0"/>
              </a:spcBef>
              <a:spcAft>
                <a:spcPts val="0"/>
              </a:spcAft>
              <a:buNone/>
            </a:pPr>
            <a:r>
              <a:rPr lang="en-US" sz="1000">
                <a:latin typeface="Arial"/>
                <a:ea typeface="Arial"/>
                <a:cs typeface="Arial"/>
                <a:sym typeface="Arial"/>
              </a:rPr>
              <a:t>Will include writing center, tutoring, undergraduate research, and career counseling.  </a:t>
            </a:r>
            <a:endParaRPr sz="1000">
              <a:latin typeface="Arial"/>
              <a:ea typeface="Arial"/>
              <a:cs typeface="Arial"/>
              <a:sym typeface="Arial"/>
            </a:endParaRPr>
          </a:p>
          <a:p>
            <a:pPr marL="0" marR="0" lvl="0" indent="0" algn="l" rtl="0">
              <a:spcBef>
                <a:spcPts val="0"/>
              </a:spcBef>
              <a:spcAft>
                <a:spcPts val="0"/>
              </a:spcAft>
              <a:buNone/>
            </a:pPr>
            <a:endParaRPr sz="1000">
              <a:latin typeface="Arial"/>
              <a:ea typeface="Arial"/>
              <a:cs typeface="Arial"/>
              <a:sym typeface="Arial"/>
            </a:endParaRPr>
          </a:p>
          <a:p>
            <a:pPr marL="0" marR="0" lvl="0" indent="0" algn="l" rtl="0">
              <a:spcBef>
                <a:spcPts val="0"/>
              </a:spcBef>
              <a:spcAft>
                <a:spcPts val="0"/>
              </a:spcAft>
              <a:buNone/>
            </a:pPr>
            <a:r>
              <a:rPr lang="en-US" sz="1000">
                <a:latin typeface="Arial"/>
                <a:ea typeface="Arial"/>
                <a:cs typeface="Arial"/>
                <a:sym typeface="Arial"/>
              </a:rPr>
              <a:t>Building programmatic partnerships now - goal sis to make them the model of integration and quality space in the nation.  More common to see tenancy approaches to library spaces - we will accept nothing less than partnership.</a:t>
            </a:r>
            <a:endParaRPr sz="1000">
              <a:latin typeface="Arial"/>
              <a:ea typeface="Arial"/>
              <a:cs typeface="Arial"/>
              <a:sym typeface="Arial"/>
            </a:endParaRPr>
          </a:p>
          <a:p>
            <a:pPr marL="0" marR="0" lvl="0" indent="0" algn="l" rtl="0">
              <a:spcBef>
                <a:spcPts val="0"/>
              </a:spcBef>
              <a:spcAft>
                <a:spcPts val="0"/>
              </a:spcAft>
              <a:buNone/>
            </a:pPr>
            <a:endParaRPr sz="1000">
              <a:latin typeface="Arial"/>
              <a:ea typeface="Arial"/>
              <a:cs typeface="Arial"/>
              <a:sym typeface="Arial"/>
            </a:endParaRPr>
          </a:p>
          <a:p>
            <a:pPr marL="0" marR="0" lvl="0" indent="0" algn="l" rtl="0">
              <a:spcBef>
                <a:spcPts val="0"/>
              </a:spcBef>
              <a:spcAft>
                <a:spcPts val="0"/>
              </a:spcAft>
              <a:buNone/>
            </a:pPr>
            <a:r>
              <a:rPr lang="en-US" sz="1000">
                <a:latin typeface="Arial"/>
                <a:ea typeface="Arial"/>
                <a:cs typeface="Arial"/>
                <a:sym typeface="Arial"/>
              </a:rPr>
              <a:t>We want explore and demonstrate the relationship between these and library services and beneficial impact on retention, graduation rates, and student performance.</a:t>
            </a:r>
            <a:endParaRPr sz="1000">
              <a:latin typeface="Arial"/>
              <a:ea typeface="Arial"/>
              <a:cs typeface="Arial"/>
              <a:sym typeface="Arial"/>
            </a:endParaRPr>
          </a:p>
        </p:txBody>
      </p:sp>
      <p:sp>
        <p:nvSpPr>
          <p:cNvPr id="274" name="Google Shape;274;g4ff2f5d24c_0_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502169dbf5_2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502169dbf5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g502169dbf5_2_4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502169dbf5_2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502169dbf5_2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502169dbf5_2_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4fc7dfd7d6_2_8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4fc7dfd7d6_2_8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68" name="Google Shape;168;g4fc7dfd7d6_2_8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5002fb8f6f_1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5002fb8f6f_11_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As the educational experience becomes quote.</a:t>
            </a:r>
            <a:endParaRPr sz="1200" b="0" i="0" u="none" strike="noStrike" cap="none">
              <a:solidFill>
                <a:schemeClr val="dk1"/>
              </a:solidFill>
              <a:latin typeface="Calibri"/>
              <a:ea typeface="Calibri"/>
              <a:cs typeface="Calibri"/>
              <a:sym typeface="Calibri"/>
            </a:endParaRPr>
          </a:p>
        </p:txBody>
      </p:sp>
      <p:sp>
        <p:nvSpPr>
          <p:cNvPr id="294" name="Google Shape;294;g5002fb8f6f_11_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20</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502169dbf5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502169dbf5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Paul Fyfe class example.</a:t>
            </a:r>
            <a:endParaRPr sz="1200" b="0" i="0" u="none" strike="noStrike" cap="none">
              <a:solidFill>
                <a:schemeClr val="dk1"/>
              </a:solidFill>
              <a:latin typeface="Calibri"/>
              <a:ea typeface="Calibri"/>
              <a:cs typeface="Calibri"/>
              <a:sym typeface="Calibri"/>
            </a:endParaRPr>
          </a:p>
        </p:txBody>
      </p:sp>
      <p:sp>
        <p:nvSpPr>
          <p:cNvPr id="303" name="Google Shape;303;g502169dbf5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502169dbf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g502169dbf5_0_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Maria Gallardo-Williams example.</a:t>
            </a:r>
            <a:endParaRPr sz="1200" b="0" i="0" u="none" strike="noStrike" cap="none">
              <a:solidFill>
                <a:schemeClr val="dk1"/>
              </a:solidFill>
              <a:latin typeface="Calibri"/>
              <a:ea typeface="Calibri"/>
              <a:cs typeface="Calibri"/>
              <a:sym typeface="Calibri"/>
            </a:endParaRPr>
          </a:p>
        </p:txBody>
      </p:sp>
      <p:sp>
        <p:nvSpPr>
          <p:cNvPr id="312" name="Google Shape;312;g502169dbf5_0_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22</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502169dbf5_2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502169dbf5_2_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20" name="Google Shape;320;g502169dbf5_2_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23</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4ff71e0d1d_1_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4ff71e0d1d_1_5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371600" lvl="2" indent="-292100" algn="l" rtl="0">
              <a:spcBef>
                <a:spcPts val="0"/>
              </a:spcBef>
              <a:spcAft>
                <a:spcPts val="0"/>
              </a:spcAft>
              <a:buClr>
                <a:srgbClr val="222222"/>
              </a:buClr>
              <a:buSzPts val="1000"/>
              <a:buChar char="■"/>
            </a:pPr>
            <a:r>
              <a:rPr lang="en-US" sz="1000">
                <a:solidFill>
                  <a:srgbClr val="222222"/>
                </a:solidFill>
                <a:highlight>
                  <a:schemeClr val="lt1"/>
                </a:highlight>
                <a:latin typeface="Arial"/>
                <a:ea typeface="Arial"/>
                <a:cs typeface="Arial"/>
                <a:sym typeface="Arial"/>
              </a:rPr>
              <a:t>At NC State, a number of groups including DELTA, the Libraries, the NC State Bookstores, and Student Government have taken steps in recent years to begin to address the problem of high textbook costs and access code lock-in.</a:t>
            </a:r>
            <a:endParaRPr sz="1000">
              <a:solidFill>
                <a:srgbClr val="222222"/>
              </a:solidFill>
              <a:highlight>
                <a:schemeClr val="lt1"/>
              </a:highlight>
              <a:latin typeface="Arial"/>
              <a:ea typeface="Arial"/>
              <a:cs typeface="Arial"/>
              <a:sym typeface="Arial"/>
            </a:endParaRPr>
          </a:p>
          <a:p>
            <a:pPr marL="1371600" lvl="2" indent="-292100" algn="l" rtl="0">
              <a:spcBef>
                <a:spcPts val="0"/>
              </a:spcBef>
              <a:spcAft>
                <a:spcPts val="0"/>
              </a:spcAft>
              <a:buClr>
                <a:srgbClr val="222222"/>
              </a:buClr>
              <a:buSzPts val="1000"/>
              <a:buChar char="■"/>
            </a:pPr>
            <a:r>
              <a:rPr lang="en-US" sz="1000">
                <a:solidFill>
                  <a:srgbClr val="222222"/>
                </a:solidFill>
                <a:highlight>
                  <a:schemeClr val="lt1"/>
                </a:highlight>
                <a:latin typeface="Arial"/>
                <a:ea typeface="Arial"/>
                <a:cs typeface="Arial"/>
                <a:sym typeface="Arial"/>
              </a:rPr>
              <a:t>The Libraries, in partnership with the Bookstores, purchases at least one copy of each required textbook for its Textbook Lending Service and makes them available at no cost to the student. The Course Reserves service provides additional assigned or supplemental materials. (METRIC: # loans?)</a:t>
            </a:r>
            <a:endParaRPr sz="1000" b="1">
              <a:solidFill>
                <a:srgbClr val="222222"/>
              </a:solidFill>
              <a:highlight>
                <a:schemeClr val="lt1"/>
              </a:highlight>
              <a:latin typeface="Arial"/>
              <a:ea typeface="Arial"/>
              <a:cs typeface="Arial"/>
              <a:sym typeface="Arial"/>
            </a:endParaRPr>
          </a:p>
          <a:p>
            <a:pPr marL="1371600" lvl="2" indent="-292100" algn="l" rtl="0">
              <a:spcBef>
                <a:spcPts val="0"/>
              </a:spcBef>
              <a:spcAft>
                <a:spcPts val="0"/>
              </a:spcAft>
              <a:buClr>
                <a:srgbClr val="222222"/>
              </a:buClr>
              <a:buSzPts val="1000"/>
              <a:buChar char="■"/>
            </a:pPr>
            <a:r>
              <a:rPr lang="en-US" sz="1000">
                <a:solidFill>
                  <a:srgbClr val="222222"/>
                </a:solidFill>
                <a:highlight>
                  <a:schemeClr val="lt1"/>
                </a:highlight>
                <a:latin typeface="Arial"/>
                <a:ea typeface="Arial"/>
                <a:cs typeface="Arial"/>
                <a:sym typeface="Arial"/>
              </a:rPr>
              <a:t>DELTA and the Libraries offer grant programs to redesign pedagogy around openly available resources and textbooks, eliminating traditional textbooks and their costs while promoting active teaching and learning.</a:t>
            </a:r>
            <a:endParaRPr sz="1000">
              <a:solidFill>
                <a:srgbClr val="222222"/>
              </a:solidFill>
              <a:highlight>
                <a:schemeClr val="lt1"/>
              </a:highlight>
              <a:latin typeface="Arial"/>
              <a:ea typeface="Arial"/>
              <a:cs typeface="Arial"/>
              <a:sym typeface="Arial"/>
            </a:endParaRPr>
          </a:p>
          <a:p>
            <a:pPr marL="1371600" lvl="2" indent="-292100" algn="l" rtl="0">
              <a:spcBef>
                <a:spcPts val="0"/>
              </a:spcBef>
              <a:spcAft>
                <a:spcPts val="0"/>
              </a:spcAft>
              <a:buClr>
                <a:srgbClr val="222222"/>
              </a:buClr>
              <a:buSzPts val="1000"/>
              <a:buChar char="■"/>
            </a:pPr>
            <a:r>
              <a:rPr lang="en-US" sz="1000">
                <a:solidFill>
                  <a:srgbClr val="222222"/>
                </a:solidFill>
                <a:highlight>
                  <a:schemeClr val="lt1"/>
                </a:highlight>
                <a:latin typeface="Arial"/>
                <a:ea typeface="Arial"/>
                <a:cs typeface="Arial"/>
                <a:sym typeface="Arial"/>
              </a:rPr>
              <a:t>The Libraries has partnered with other UNC System institutions to convert courses to OER, saving students more than $1.8 million in 2017-18 and with NC LIVE, a statewide electronic resource consortium, to develop Open Education North Carolina, a program that has saved NC students more than $3.6 million.</a:t>
            </a:r>
            <a:endParaRPr sz="1000">
              <a:latin typeface="Arial"/>
              <a:ea typeface="Arial"/>
              <a:cs typeface="Arial"/>
              <a:sym typeface="Arial"/>
            </a:endParaRPr>
          </a:p>
        </p:txBody>
      </p:sp>
      <p:sp>
        <p:nvSpPr>
          <p:cNvPr id="328" name="Google Shape;328;g4ff71e0d1d_1_5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4ff71e0d1d_1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4ff71e0d1d_1_5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Arial"/>
                <a:ea typeface="Arial"/>
                <a:cs typeface="Arial"/>
                <a:sym typeface="Arial"/>
              </a:rPr>
              <a:t>[Access to tech, both practical and advanced speaks to the student learning needs at a STEM institution; it speaks to equity of access to all students, regardless of their economics or background; and it speaks to general issues of affordability.]</a:t>
            </a:r>
            <a:endParaRPr sz="10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0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000">
                <a:latin typeface="Arial"/>
                <a:ea typeface="Arial"/>
                <a:cs typeface="Arial"/>
                <a:sym typeface="Arial"/>
              </a:rPr>
              <a:t>All NC State students have access to technology that they can borrow and access to technology-equipped spaces like the Dataspace, music booths, and the VR Studio. </a:t>
            </a:r>
            <a:endParaRPr sz="10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000">
              <a:latin typeface="Arial"/>
              <a:ea typeface="Arial"/>
              <a:cs typeface="Arial"/>
              <a:sym typeface="Arial"/>
            </a:endParaRPr>
          </a:p>
          <a:p>
            <a:pPr marL="914400" lvl="1" indent="-292100" algn="l" rtl="0">
              <a:lnSpc>
                <a:spcPct val="115000"/>
              </a:lnSpc>
              <a:spcBef>
                <a:spcPts val="0"/>
              </a:spcBef>
              <a:spcAft>
                <a:spcPts val="0"/>
              </a:spcAft>
              <a:buClr>
                <a:schemeClr val="dk1"/>
              </a:buClr>
              <a:buSzPts val="1000"/>
              <a:buChar char="○"/>
            </a:pPr>
            <a:r>
              <a:rPr lang="en-US" sz="1000">
                <a:latin typeface="Arial"/>
                <a:ea typeface="Arial"/>
                <a:cs typeface="Arial"/>
                <a:sym typeface="Arial"/>
              </a:rPr>
              <a:t>Tech lending includes laptops and chargers that keep students charged and productive. It also helps them out of a jam when they lose their laptop charger the day before finals.</a:t>
            </a:r>
            <a:endParaRPr sz="1000">
              <a:latin typeface="Arial"/>
              <a:ea typeface="Arial"/>
              <a:cs typeface="Arial"/>
              <a:sym typeface="Arial"/>
            </a:endParaRPr>
          </a:p>
          <a:p>
            <a:pPr marL="914400" lvl="1" indent="-292100" algn="l" rtl="0">
              <a:lnSpc>
                <a:spcPct val="115000"/>
              </a:lnSpc>
              <a:spcBef>
                <a:spcPts val="0"/>
              </a:spcBef>
              <a:spcAft>
                <a:spcPts val="0"/>
              </a:spcAft>
              <a:buClr>
                <a:schemeClr val="dk1"/>
              </a:buClr>
              <a:buSzPts val="1000"/>
              <a:buChar char="○"/>
            </a:pPr>
            <a:r>
              <a:rPr lang="en-US" sz="1000">
                <a:latin typeface="Arial"/>
                <a:ea typeface="Arial"/>
                <a:cs typeface="Arial"/>
                <a:sym typeface="Arial"/>
              </a:rPr>
              <a:t>We also lend cameras and microphones and Raspberry Pis so that all students have what they need for their projects, whether academic or personal.</a:t>
            </a:r>
            <a:endParaRPr sz="1000">
              <a:latin typeface="Arial"/>
              <a:ea typeface="Arial"/>
              <a:cs typeface="Arial"/>
              <a:sym typeface="Arial"/>
            </a:endParaRPr>
          </a:p>
          <a:p>
            <a:pPr marL="914400" lvl="1" indent="-292100" algn="l" rtl="0">
              <a:lnSpc>
                <a:spcPct val="115000"/>
              </a:lnSpc>
              <a:spcBef>
                <a:spcPts val="0"/>
              </a:spcBef>
              <a:spcAft>
                <a:spcPts val="0"/>
              </a:spcAft>
              <a:buClr>
                <a:schemeClr val="dk1"/>
              </a:buClr>
              <a:buSzPts val="1000"/>
              <a:buChar char="○"/>
            </a:pPr>
            <a:r>
              <a:rPr lang="en-US" sz="1000">
                <a:latin typeface="Arial"/>
                <a:ea typeface="Arial"/>
                <a:cs typeface="Arial"/>
                <a:sym typeface="Arial"/>
              </a:rPr>
              <a:t>Access to emerging technologies for coursework, co-curricular learning</a:t>
            </a:r>
            <a:endParaRPr sz="1000">
              <a:latin typeface="Arial"/>
              <a:ea typeface="Arial"/>
              <a:cs typeface="Arial"/>
              <a:sym typeface="Arial"/>
            </a:endParaRPr>
          </a:p>
          <a:p>
            <a:pPr marL="1371600" lvl="2" indent="-292100" algn="l" rtl="0">
              <a:lnSpc>
                <a:spcPct val="115000"/>
              </a:lnSpc>
              <a:spcBef>
                <a:spcPts val="0"/>
              </a:spcBef>
              <a:spcAft>
                <a:spcPts val="0"/>
              </a:spcAft>
              <a:buClr>
                <a:schemeClr val="dk1"/>
              </a:buClr>
              <a:buSzPts val="1000"/>
              <a:buChar char="■"/>
            </a:pPr>
            <a:r>
              <a:rPr lang="en-US" sz="1000">
                <a:latin typeface="Arial"/>
                <a:ea typeface="Arial"/>
                <a:cs typeface="Arial"/>
                <a:sym typeface="Arial"/>
              </a:rPr>
              <a:t>Patron-suggested technology recs. through website</a:t>
            </a:r>
            <a:endParaRPr sz="1000">
              <a:latin typeface="Arial"/>
              <a:ea typeface="Arial"/>
              <a:cs typeface="Arial"/>
              <a:sym typeface="Arial"/>
            </a:endParaRPr>
          </a:p>
          <a:p>
            <a:pPr marL="914400" lvl="1" indent="-292100" algn="l" rtl="0">
              <a:lnSpc>
                <a:spcPct val="115000"/>
              </a:lnSpc>
              <a:spcBef>
                <a:spcPts val="0"/>
              </a:spcBef>
              <a:spcAft>
                <a:spcPts val="0"/>
              </a:spcAft>
              <a:buClr>
                <a:schemeClr val="dk1"/>
              </a:buClr>
              <a:buSzPts val="1000"/>
              <a:buChar char="○"/>
            </a:pPr>
            <a:r>
              <a:rPr lang="en-US" sz="1000">
                <a:latin typeface="Arial"/>
                <a:ea typeface="Arial"/>
                <a:cs typeface="Arial"/>
                <a:sym typeface="Arial"/>
              </a:rPr>
              <a:t>Complemented by peer consultations, lynda.com tutorials, workshops</a:t>
            </a:r>
            <a:endParaRPr sz="1000">
              <a:latin typeface="Arial"/>
              <a:ea typeface="Arial"/>
              <a:cs typeface="Arial"/>
              <a:sym typeface="Arial"/>
            </a:endParaRPr>
          </a:p>
          <a:p>
            <a:pPr marL="914400" lvl="1" indent="-292100" algn="l" rtl="0">
              <a:lnSpc>
                <a:spcPct val="115000"/>
              </a:lnSpc>
              <a:spcBef>
                <a:spcPts val="0"/>
              </a:spcBef>
              <a:spcAft>
                <a:spcPts val="0"/>
              </a:spcAft>
              <a:buClr>
                <a:schemeClr val="dk1"/>
              </a:buClr>
              <a:buSzPts val="1000"/>
              <a:buChar char="○"/>
            </a:pPr>
            <a:r>
              <a:rPr lang="en-US" sz="1000">
                <a:latin typeface="Arial"/>
                <a:ea typeface="Arial"/>
                <a:cs typeface="Arial"/>
                <a:sym typeface="Arial"/>
              </a:rPr>
              <a:t>Access ensures that NC State students have to tools to develop their digital and data literacies</a:t>
            </a:r>
            <a:endParaRPr sz="1000">
              <a:latin typeface="Arial"/>
              <a:ea typeface="Arial"/>
              <a:cs typeface="Arial"/>
              <a:sym typeface="Arial"/>
            </a:endParaRPr>
          </a:p>
          <a:p>
            <a:pPr marL="914400" lvl="1" indent="-292100" algn="l" rtl="0">
              <a:lnSpc>
                <a:spcPct val="115000"/>
              </a:lnSpc>
              <a:spcBef>
                <a:spcPts val="0"/>
              </a:spcBef>
              <a:spcAft>
                <a:spcPts val="0"/>
              </a:spcAft>
              <a:buClr>
                <a:schemeClr val="dk1"/>
              </a:buClr>
              <a:buSzPts val="1000"/>
              <a:buChar char="○"/>
            </a:pPr>
            <a:r>
              <a:rPr lang="en-US" sz="1000">
                <a:latin typeface="Arial"/>
                <a:ea typeface="Arial"/>
                <a:cs typeface="Arial"/>
                <a:sym typeface="Arial"/>
              </a:rPr>
              <a:t>Certificate program in Digital Media</a:t>
            </a:r>
            <a:endParaRPr sz="1000">
              <a:latin typeface="Arial"/>
              <a:ea typeface="Arial"/>
              <a:cs typeface="Arial"/>
              <a:sym typeface="Arial"/>
            </a:endParaRPr>
          </a:p>
          <a:p>
            <a:pPr marL="1371600" lvl="2" indent="-292100" algn="l" rtl="0">
              <a:lnSpc>
                <a:spcPct val="115000"/>
              </a:lnSpc>
              <a:spcBef>
                <a:spcPts val="0"/>
              </a:spcBef>
              <a:spcAft>
                <a:spcPts val="0"/>
              </a:spcAft>
              <a:buClr>
                <a:schemeClr val="dk1"/>
              </a:buClr>
              <a:buSzPts val="1000"/>
              <a:buChar char="■"/>
            </a:pPr>
            <a:r>
              <a:rPr lang="en-US" sz="1000">
                <a:latin typeface="Arial"/>
                <a:ea typeface="Arial"/>
                <a:cs typeface="Arial"/>
                <a:sym typeface="Arial"/>
              </a:rPr>
              <a:t>Certified Media Maker badging initiative was developed in 2018 and began in earnest in spring 2019</a:t>
            </a:r>
            <a:endParaRPr sz="1000">
              <a:latin typeface="Arial"/>
              <a:ea typeface="Arial"/>
              <a:cs typeface="Arial"/>
              <a:sym typeface="Arial"/>
            </a:endParaRPr>
          </a:p>
          <a:p>
            <a:pPr marL="1371600" lvl="2" indent="-292100" algn="l" rtl="0">
              <a:lnSpc>
                <a:spcPct val="115000"/>
              </a:lnSpc>
              <a:spcBef>
                <a:spcPts val="0"/>
              </a:spcBef>
              <a:spcAft>
                <a:spcPts val="0"/>
              </a:spcAft>
              <a:buClr>
                <a:schemeClr val="dk1"/>
              </a:buClr>
              <a:buSzPts val="1000"/>
              <a:buChar char="■"/>
            </a:pPr>
            <a:r>
              <a:rPr lang="en-US" sz="1000">
                <a:latin typeface="Arial"/>
                <a:ea typeface="Arial"/>
                <a:cs typeface="Arial"/>
                <a:sym typeface="Arial"/>
              </a:rPr>
              <a:t>Utilizes existing curricula - foundational digital media workshops (video and audio) and advanced digital media workshops (photography, sampling/beatmaking, individualized soundmaking sessions) in which patrons work with library staff to use physical spaces and technologies to create a media project during a set amount of time - to inspire both confidence and willingness to use library spaces/services to make media.</a:t>
            </a:r>
            <a:endParaRPr sz="1000">
              <a:latin typeface="Arial"/>
              <a:ea typeface="Arial"/>
              <a:cs typeface="Arial"/>
              <a:sym typeface="Arial"/>
            </a:endParaRPr>
          </a:p>
          <a:p>
            <a:pPr marL="1371600" lvl="2" indent="-292100" algn="l" rtl="0">
              <a:lnSpc>
                <a:spcPct val="115000"/>
              </a:lnSpc>
              <a:spcBef>
                <a:spcPts val="0"/>
              </a:spcBef>
              <a:spcAft>
                <a:spcPts val="0"/>
              </a:spcAft>
              <a:buClr>
                <a:schemeClr val="dk1"/>
              </a:buClr>
              <a:buSzPts val="1000"/>
              <a:buChar char="■"/>
            </a:pPr>
            <a:r>
              <a:rPr lang="en-US" sz="1000">
                <a:latin typeface="Arial"/>
                <a:ea typeface="Arial"/>
                <a:cs typeface="Arial"/>
                <a:sym typeface="Arial"/>
              </a:rPr>
              <a:t>Combines workshops with more specific  lynda.com training - a robust training software available to all NC State students, faculty, staff </a:t>
            </a:r>
            <a:endParaRPr sz="1000">
              <a:latin typeface="Arial"/>
              <a:ea typeface="Arial"/>
              <a:cs typeface="Arial"/>
              <a:sym typeface="Arial"/>
            </a:endParaRPr>
          </a:p>
          <a:p>
            <a:pPr marL="1371600" lvl="2" indent="-292100" algn="l" rtl="0">
              <a:lnSpc>
                <a:spcPct val="115000"/>
              </a:lnSpc>
              <a:spcBef>
                <a:spcPts val="0"/>
              </a:spcBef>
              <a:spcAft>
                <a:spcPts val="0"/>
              </a:spcAft>
              <a:buClr>
                <a:schemeClr val="dk1"/>
              </a:buClr>
              <a:buSzPts val="1000"/>
              <a:buChar char="■"/>
            </a:pPr>
            <a:r>
              <a:rPr lang="en-US" sz="1000">
                <a:latin typeface="Arial"/>
                <a:ea typeface="Arial"/>
                <a:cs typeface="Arial"/>
                <a:sym typeface="Arial"/>
              </a:rPr>
              <a:t>Exposes and promotes our consultation culture by requiring an online portfolio of media projects to be created, with the help of library media consultants</a:t>
            </a:r>
            <a:endParaRPr sz="1000"/>
          </a:p>
        </p:txBody>
      </p:sp>
      <p:sp>
        <p:nvSpPr>
          <p:cNvPr id="337" name="Google Shape;337;g4ff71e0d1d_1_5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5002fb8f6f_11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5002fb8f6f_11_1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b="1">
                <a:solidFill>
                  <a:srgbClr val="333333"/>
                </a:solidFill>
                <a:latin typeface="Arial"/>
                <a:ea typeface="Arial"/>
                <a:cs typeface="Arial"/>
                <a:sym typeface="Arial"/>
              </a:rPr>
              <a:t>Chantal Warfield</a:t>
            </a:r>
            <a:r>
              <a:rPr lang="en-US" sz="1000">
                <a:solidFill>
                  <a:srgbClr val="333333"/>
                </a:solidFill>
                <a:latin typeface="Arial"/>
                <a:ea typeface="Arial"/>
                <a:cs typeface="Arial"/>
                <a:sym typeface="Arial"/>
              </a:rPr>
              <a:t> is also all about communication—communicating a love of reading to young people. Warfield has wanted to be a librarian since she was in middle school, inspired by the teen and children’s services librarian at the Grissom Public Library in Newport News where she spent part of her childhood.</a:t>
            </a:r>
            <a:endParaRPr sz="1000" b="1">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000" b="1">
              <a:solidFill>
                <a:srgbClr val="333333"/>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000" b="1">
                <a:solidFill>
                  <a:srgbClr val="333333"/>
                </a:solidFill>
                <a:latin typeface="Arial"/>
                <a:ea typeface="Arial"/>
                <a:cs typeface="Arial"/>
                <a:sym typeface="Arial"/>
              </a:rPr>
              <a:t>Julia Velasquez</a:t>
            </a:r>
            <a:r>
              <a:rPr lang="en-US" sz="1000">
                <a:solidFill>
                  <a:srgbClr val="333333"/>
                </a:solidFill>
                <a:latin typeface="Arial"/>
                <a:ea typeface="Arial"/>
                <a:cs typeface="Arial"/>
                <a:sym typeface="Arial"/>
              </a:rPr>
              <a:t> has been with the Libraries almost since she set foot on campus at NC State. Now a senior and on the verge of her degree in Materials Engineering, she started as a student worker at the Hill Library Ask Us desk the first semester of her freshman year. </a:t>
            </a:r>
            <a:endParaRPr sz="1000">
              <a:solidFill>
                <a:srgbClr val="333333"/>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000" b="1">
              <a:latin typeface="Arial"/>
              <a:ea typeface="Arial"/>
              <a:cs typeface="Arial"/>
              <a:sym typeface="Arial"/>
            </a:endParaRPr>
          </a:p>
        </p:txBody>
      </p:sp>
      <p:sp>
        <p:nvSpPr>
          <p:cNvPr id="345" name="Google Shape;345;g5002fb8f6f_11_1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26</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ff71e0d1d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4ff71e0d1d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algn="l" rtl="0">
              <a:lnSpc>
                <a:spcPct val="120000"/>
              </a:lnSpc>
              <a:spcBef>
                <a:spcPts val="0"/>
              </a:spcBef>
              <a:spcAft>
                <a:spcPts val="0"/>
              </a:spcAft>
              <a:buSzPts val="1000"/>
              <a:buChar char="●"/>
            </a:pPr>
            <a:r>
              <a:rPr lang="en-US" sz="1000">
                <a:latin typeface="Arial"/>
                <a:ea typeface="Arial"/>
                <a:cs typeface="Arial"/>
                <a:sym typeface="Arial"/>
              </a:rPr>
              <a:t>“Students teach students in the Peer Scholars Program”</a:t>
            </a:r>
            <a:endParaRPr sz="1000">
              <a:latin typeface="Arial"/>
              <a:ea typeface="Arial"/>
              <a:cs typeface="Arial"/>
              <a:sym typeface="Arial"/>
            </a:endParaRPr>
          </a:p>
          <a:p>
            <a:pPr marL="457200" lvl="0" indent="-292100" algn="l" rtl="0">
              <a:lnSpc>
                <a:spcPct val="120000"/>
              </a:lnSpc>
              <a:spcBef>
                <a:spcPts val="0"/>
              </a:spcBef>
              <a:spcAft>
                <a:spcPts val="0"/>
              </a:spcAft>
              <a:buSzPts val="1000"/>
              <a:buChar char="●"/>
            </a:pPr>
            <a:r>
              <a:rPr lang="en-US" sz="1000">
                <a:latin typeface="Arial"/>
                <a:ea typeface="Arial"/>
                <a:cs typeface="Arial"/>
                <a:sym typeface="Arial"/>
              </a:rPr>
              <a:t>Partnering with the Graduate School to expand the scope and reach of program</a:t>
            </a:r>
            <a:endParaRPr sz="1000">
              <a:latin typeface="Arial"/>
              <a:ea typeface="Arial"/>
              <a:cs typeface="Arial"/>
              <a:sym typeface="Arial"/>
            </a:endParaRPr>
          </a:p>
          <a:p>
            <a:pPr marL="457200" lvl="0" indent="-292100" algn="l" rtl="0">
              <a:lnSpc>
                <a:spcPct val="115000"/>
              </a:lnSpc>
              <a:spcBef>
                <a:spcPts val="0"/>
              </a:spcBef>
              <a:spcAft>
                <a:spcPts val="0"/>
              </a:spcAft>
              <a:buSzPts val="1000"/>
              <a:buChar char="●"/>
            </a:pPr>
            <a:r>
              <a:rPr lang="en-US" sz="1000">
                <a:latin typeface="Arial"/>
                <a:ea typeface="Arial"/>
                <a:cs typeface="Arial"/>
                <a:sym typeface="Arial"/>
              </a:rPr>
              <a:t>This program provides the Libraries the opportunity to serve as the hub while partnering more closely with early career researchers to deliver relevant and in demand content that they use in the wild. </a:t>
            </a:r>
            <a:endParaRPr sz="1000">
              <a:latin typeface="Arial"/>
              <a:ea typeface="Arial"/>
              <a:cs typeface="Arial"/>
              <a:sym typeface="Arial"/>
            </a:endParaRPr>
          </a:p>
          <a:p>
            <a:pPr marL="457200" lvl="0" indent="-292100" algn="l" rtl="0">
              <a:lnSpc>
                <a:spcPct val="115000"/>
              </a:lnSpc>
              <a:spcBef>
                <a:spcPts val="0"/>
              </a:spcBef>
              <a:spcAft>
                <a:spcPts val="0"/>
              </a:spcAft>
              <a:buSzPts val="1000"/>
              <a:buChar char="●"/>
            </a:pPr>
            <a:r>
              <a:rPr lang="en-US" sz="1000">
                <a:latin typeface="Arial"/>
                <a:ea typeface="Arial"/>
                <a:cs typeface="Arial"/>
                <a:sym typeface="Arial"/>
              </a:rPr>
              <a:t>Peers are teaching Peers and telling us what their research community needs.</a:t>
            </a:r>
            <a:endParaRPr sz="1000">
              <a:latin typeface="Arial"/>
              <a:ea typeface="Arial"/>
              <a:cs typeface="Arial"/>
              <a:sym typeface="Arial"/>
            </a:endParaRPr>
          </a:p>
          <a:p>
            <a:pPr marL="0" lvl="0" indent="0" algn="l" rtl="0">
              <a:spcBef>
                <a:spcPts val="0"/>
              </a:spcBef>
              <a:spcAft>
                <a:spcPts val="0"/>
              </a:spcAft>
              <a:buNone/>
            </a:pPr>
            <a:endParaRPr sz="1000"/>
          </a:p>
        </p:txBody>
      </p:sp>
      <p:sp>
        <p:nvSpPr>
          <p:cNvPr id="353" name="Google Shape;353;g4ff71e0d1d_1_10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4ff71e0d1d_1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4ff71e0d1d_1_3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60" name="Google Shape;360;g4ff71e0d1d_1_3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28</a:t>
            </a:fld>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02169dbf5_2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502169dbf5_2_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68" name="Google Shape;368;g502169dbf5_2_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29</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4ff2f5d24c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4ff2f5d24c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75" name="Google Shape;175;g4ff2f5d24c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51c37e6575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51c37e6575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6" name="Google Shape;376;g51c37e6575_2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5002fb8f6f_11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5002fb8f6f_1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We have a lot of resources that are available 24/7. </a:t>
            </a:r>
            <a:endParaRPr/>
          </a:p>
          <a:p>
            <a:pPr marL="0" lvl="0" indent="0" algn="l" rtl="0">
              <a:spcBef>
                <a:spcPts val="0"/>
              </a:spcBef>
              <a:spcAft>
                <a:spcPts val="0"/>
              </a:spcAft>
              <a:buClr>
                <a:srgbClr val="000000"/>
              </a:buClr>
              <a:buSzPts val="1100"/>
              <a:buFont typeface="Arial"/>
              <a:buNone/>
            </a:pPr>
            <a:endParaRPr/>
          </a:p>
        </p:txBody>
      </p:sp>
      <p:sp>
        <p:nvSpPr>
          <p:cNvPr id="383" name="Google Shape;383;g5002fb8f6f_11_6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5002fb8f6f_1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5002fb8f6f_11_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000">
                <a:latin typeface="Arial"/>
                <a:ea typeface="Arial"/>
                <a:cs typeface="Arial"/>
                <a:sym typeface="Arial"/>
              </a:rPr>
              <a:t>And they are used A LOT!!!</a:t>
            </a:r>
            <a:endParaRPr sz="1000"/>
          </a:p>
          <a:p>
            <a:pPr marL="0" lvl="0" indent="0" algn="l" rtl="0">
              <a:lnSpc>
                <a:spcPct val="115000"/>
              </a:lnSpc>
              <a:spcBef>
                <a:spcPts val="0"/>
              </a:spcBef>
              <a:spcAft>
                <a:spcPts val="0"/>
              </a:spcAft>
              <a:buNone/>
            </a:pPr>
            <a:endParaRPr sz="1000">
              <a:latin typeface="Arial"/>
              <a:ea typeface="Arial"/>
              <a:cs typeface="Arial"/>
              <a:sym typeface="Arial"/>
            </a:endParaRPr>
          </a:p>
        </p:txBody>
      </p:sp>
      <p:sp>
        <p:nvSpPr>
          <p:cNvPr id="393" name="Google Shape;393;g5002fb8f6f_11_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32</a:t>
            </a:fld>
            <a:endParaRP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02169dbf5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02169dbf5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3" name="Google Shape;403;g502169dbf5_0_1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502169dbf5_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502169dbf5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Arial"/>
                <a:ea typeface="Arial"/>
                <a:cs typeface="Arial"/>
                <a:sym typeface="Arial"/>
              </a:rPr>
              <a:t>While we do more with less (Vickery’s work on our efficiency compared to UNC system peers), there’s a significant disparity. </a:t>
            </a:r>
            <a:endParaRPr sz="1000">
              <a:latin typeface="Arial"/>
              <a:ea typeface="Arial"/>
              <a:cs typeface="Arial"/>
              <a:sym typeface="Arial"/>
            </a:endParaRPr>
          </a:p>
          <a:p>
            <a:pPr marL="0" lvl="0" indent="0" algn="l" rtl="0">
              <a:spcBef>
                <a:spcPts val="0"/>
              </a:spcBef>
              <a:spcAft>
                <a:spcPts val="0"/>
              </a:spcAft>
              <a:buNone/>
            </a:pPr>
            <a:endParaRPr sz="1000">
              <a:latin typeface="Arial"/>
              <a:ea typeface="Arial"/>
              <a:cs typeface="Arial"/>
              <a:sym typeface="Arial"/>
            </a:endParaRPr>
          </a:p>
          <a:p>
            <a:pPr marL="0" lvl="0" indent="0" algn="l" rtl="0">
              <a:spcBef>
                <a:spcPts val="0"/>
              </a:spcBef>
              <a:spcAft>
                <a:spcPts val="0"/>
              </a:spcAft>
              <a:buNone/>
            </a:pPr>
            <a:r>
              <a:rPr lang="en-US" sz="1000">
                <a:latin typeface="Arial"/>
                <a:ea typeface="Arial"/>
                <a:cs typeface="Arial"/>
                <a:sym typeface="Arial"/>
              </a:rPr>
              <a:t>We have the lowest cost-per-use download costs of any member of the UNC system.</a:t>
            </a:r>
            <a:endParaRPr sz="1000">
              <a:latin typeface="Arial"/>
              <a:ea typeface="Arial"/>
              <a:cs typeface="Arial"/>
              <a:sym typeface="Arial"/>
            </a:endParaRPr>
          </a:p>
        </p:txBody>
      </p:sp>
      <p:sp>
        <p:nvSpPr>
          <p:cNvPr id="409" name="Google Shape;409;g502169dbf5_2_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4ff71e0d1d_1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4ff71e0d1d_1_5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92100" algn="l" rtl="0">
              <a:lnSpc>
                <a:spcPct val="115000"/>
              </a:lnSpc>
              <a:spcBef>
                <a:spcPts val="0"/>
              </a:spcBef>
              <a:spcAft>
                <a:spcPts val="0"/>
              </a:spcAft>
              <a:buClr>
                <a:schemeClr val="dk1"/>
              </a:buClr>
              <a:buSzPts val="1000"/>
              <a:buChar char="●"/>
            </a:pPr>
            <a:r>
              <a:rPr lang="en-US" sz="1000">
                <a:latin typeface="Arial"/>
                <a:ea typeface="Arial"/>
                <a:cs typeface="Arial"/>
                <a:sym typeface="Arial"/>
              </a:rPr>
              <a:t>We like to think of our collections as a service so that we can ensure that our collections are responsive to the </a:t>
            </a:r>
            <a:r>
              <a:rPr lang="en-US" sz="1000">
                <a:highlight>
                  <a:schemeClr val="lt1"/>
                </a:highlight>
                <a:latin typeface="Arial"/>
                <a:ea typeface="Arial"/>
                <a:cs typeface="Arial"/>
                <a:sym typeface="Arial"/>
              </a:rPr>
              <a:t>campus needs and so that we can connect users to diverse collections.</a:t>
            </a:r>
            <a:endParaRPr sz="1000">
              <a:highlight>
                <a:schemeClr val="lt1"/>
              </a:highlight>
              <a:latin typeface="Arial"/>
              <a:ea typeface="Arial"/>
              <a:cs typeface="Arial"/>
              <a:sym typeface="Arial"/>
            </a:endParaRPr>
          </a:p>
          <a:p>
            <a:pPr marL="457200" lvl="0" indent="-292100" algn="l" rtl="0">
              <a:lnSpc>
                <a:spcPct val="115000"/>
              </a:lnSpc>
              <a:spcBef>
                <a:spcPts val="0"/>
              </a:spcBef>
              <a:spcAft>
                <a:spcPts val="0"/>
              </a:spcAft>
              <a:buClr>
                <a:schemeClr val="dk1"/>
              </a:buClr>
              <a:buSzPts val="1000"/>
              <a:buChar char="●"/>
            </a:pPr>
            <a:r>
              <a:rPr lang="en-US" sz="1000">
                <a:latin typeface="Arial"/>
                <a:ea typeface="Arial"/>
                <a:cs typeface="Arial"/>
                <a:sym typeface="Arial"/>
              </a:rPr>
              <a:t>We’ve negotiated special rights for our researchers to conduct text mining across many of our archival collections </a:t>
            </a:r>
            <a:endParaRPr sz="1000">
              <a:solidFill>
                <a:srgbClr val="222222"/>
              </a:solidFill>
              <a:highlight>
                <a:schemeClr val="lt1"/>
              </a:highlight>
              <a:latin typeface="Arial"/>
              <a:ea typeface="Arial"/>
              <a:cs typeface="Arial"/>
              <a:sym typeface="Arial"/>
            </a:endParaRPr>
          </a:p>
          <a:p>
            <a:pPr marL="457200" lvl="0" indent="-292100" algn="l" rtl="0">
              <a:lnSpc>
                <a:spcPct val="115000"/>
              </a:lnSpc>
              <a:spcBef>
                <a:spcPts val="0"/>
              </a:spcBef>
              <a:spcAft>
                <a:spcPts val="0"/>
              </a:spcAft>
              <a:buClr>
                <a:schemeClr val="dk1"/>
              </a:buClr>
              <a:buSzPts val="1000"/>
              <a:buChar char="●"/>
            </a:pPr>
            <a:r>
              <a:rPr lang="en-US" sz="1000">
                <a:solidFill>
                  <a:srgbClr val="222222"/>
                </a:solidFill>
                <a:highlight>
                  <a:schemeClr val="lt1"/>
                </a:highlight>
                <a:latin typeface="Arial"/>
                <a:ea typeface="Arial"/>
                <a:cs typeface="Arial"/>
                <a:sym typeface="Arial"/>
              </a:rPr>
              <a:t>We use Demand-driven approaches to get more for our money and deliver more precise service to users.  Just in time to complement Just in case.</a:t>
            </a:r>
            <a:endParaRPr sz="1000">
              <a:solidFill>
                <a:srgbClr val="222222"/>
              </a:solidFill>
              <a:highlight>
                <a:schemeClr val="lt1"/>
              </a:highlight>
              <a:latin typeface="Arial"/>
              <a:ea typeface="Arial"/>
              <a:cs typeface="Arial"/>
              <a:sym typeface="Arial"/>
            </a:endParaRPr>
          </a:p>
          <a:p>
            <a:pPr marL="457200" lvl="0" indent="-292100" algn="l" rtl="0">
              <a:lnSpc>
                <a:spcPct val="115000"/>
              </a:lnSpc>
              <a:spcBef>
                <a:spcPts val="0"/>
              </a:spcBef>
              <a:spcAft>
                <a:spcPts val="0"/>
              </a:spcAft>
              <a:buClr>
                <a:schemeClr val="dk1"/>
              </a:buClr>
              <a:buSzPts val="1000"/>
              <a:buChar char="●"/>
            </a:pPr>
            <a:r>
              <a:rPr lang="en-US" sz="1000">
                <a:solidFill>
                  <a:srgbClr val="222222"/>
                </a:solidFill>
                <a:highlight>
                  <a:schemeClr val="lt1"/>
                </a:highlight>
                <a:latin typeface="Arial"/>
                <a:ea typeface="Arial"/>
                <a:cs typeface="Arial"/>
                <a:sym typeface="Arial"/>
              </a:rPr>
              <a:t>To save student money and help create a sustainable textbook ecosystem, we purchase one copy of every required textbook for every course for students to use, and we pair that with our AltTextbook project for </a:t>
            </a:r>
            <a:r>
              <a:rPr lang="en-US" sz="1000">
                <a:latin typeface="Arial"/>
                <a:ea typeface="Arial"/>
                <a:cs typeface="Arial"/>
                <a:sym typeface="Arial"/>
              </a:rPr>
              <a:t>faculty to create free or low-cost alternatives to expensive textbooks.</a:t>
            </a:r>
            <a:endParaRPr sz="1000">
              <a:latin typeface="Arial"/>
              <a:ea typeface="Arial"/>
              <a:cs typeface="Arial"/>
              <a:sym typeface="Arial"/>
            </a:endParaRPr>
          </a:p>
          <a:p>
            <a:pPr marL="457200" lvl="0" indent="-292100" algn="l" rtl="0">
              <a:lnSpc>
                <a:spcPct val="115000"/>
              </a:lnSpc>
              <a:spcBef>
                <a:spcPts val="0"/>
              </a:spcBef>
              <a:spcAft>
                <a:spcPts val="0"/>
              </a:spcAft>
              <a:buClr>
                <a:srgbClr val="222222"/>
              </a:buClr>
              <a:buSzPts val="1000"/>
              <a:buChar char="●"/>
            </a:pPr>
            <a:r>
              <a:rPr lang="en-US" sz="1000">
                <a:solidFill>
                  <a:srgbClr val="222222"/>
                </a:solidFill>
                <a:highlight>
                  <a:schemeClr val="lt1"/>
                </a:highlight>
                <a:latin typeface="Arial"/>
                <a:ea typeface="Arial"/>
                <a:cs typeface="Arial"/>
                <a:sym typeface="Arial"/>
              </a:rPr>
              <a:t>We use Data-informed Collection Strategies where </a:t>
            </a:r>
            <a:r>
              <a:rPr lang="en-US" sz="1000">
                <a:latin typeface="Arial"/>
                <a:ea typeface="Arial"/>
                <a:cs typeface="Arial"/>
                <a:sym typeface="Arial"/>
              </a:rPr>
              <a:t>we integrate data about the use, access, and composition of our collections to understand how our collection is used, show return on investment, demonstrate our alignment with NC State needs, and improve the users’ experience. [82 cents cpu for journals+databases, targeted cluster support]</a:t>
            </a:r>
            <a:endParaRPr sz="1000">
              <a:latin typeface="Arial"/>
              <a:ea typeface="Arial"/>
              <a:cs typeface="Arial"/>
              <a:sym typeface="Arial"/>
            </a:endParaRPr>
          </a:p>
          <a:p>
            <a:pPr marL="0" lvl="0" indent="0" algn="l" rtl="0">
              <a:spcBef>
                <a:spcPts val="0"/>
              </a:spcBef>
              <a:spcAft>
                <a:spcPts val="0"/>
              </a:spcAft>
              <a:buSzPts val="1100"/>
              <a:buNone/>
            </a:pPr>
            <a:endParaRPr sz="1000">
              <a:latin typeface="Arial"/>
              <a:ea typeface="Arial"/>
              <a:cs typeface="Arial"/>
              <a:sym typeface="Arial"/>
            </a:endParaRPr>
          </a:p>
          <a:p>
            <a:pPr marL="0" marR="0" lvl="0" indent="0" algn="l" rtl="0">
              <a:spcBef>
                <a:spcPts val="0"/>
              </a:spcBef>
              <a:spcAft>
                <a:spcPts val="0"/>
              </a:spcAft>
              <a:buNone/>
            </a:pPr>
            <a:endParaRPr sz="1000">
              <a:latin typeface="Arial"/>
              <a:ea typeface="Arial"/>
              <a:cs typeface="Arial"/>
              <a:sym typeface="Arial"/>
            </a:endParaRPr>
          </a:p>
        </p:txBody>
      </p:sp>
      <p:sp>
        <p:nvSpPr>
          <p:cNvPr id="415" name="Google Shape;415;g4ff71e0d1d_1_5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35</a:t>
            </a:fld>
            <a:endParaRPr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502169db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502169dbf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Shifting emphasis from the Libraries supporting the traditional products of scholarship more efficiently and re-investing that energy into the processes of scholarship and non-traditional outputs.</a:t>
            </a:r>
            <a:endParaRPr sz="1200" b="0" i="0" u="none" strike="noStrike" cap="none">
              <a:solidFill>
                <a:schemeClr val="dk1"/>
              </a:solidFill>
              <a:latin typeface="Calibri"/>
              <a:ea typeface="Calibri"/>
              <a:cs typeface="Calibri"/>
              <a:sym typeface="Calibri"/>
            </a:endParaRPr>
          </a:p>
        </p:txBody>
      </p:sp>
      <p:sp>
        <p:nvSpPr>
          <p:cNvPr id="427" name="Google Shape;427;g502169dbf5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36</a:t>
            </a:fld>
            <a:endParaRPr sz="12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502169dbf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502169dbf5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latin typeface="Arial"/>
                <a:ea typeface="Arial"/>
                <a:cs typeface="Arial"/>
                <a:sym typeface="Arial"/>
              </a:rPr>
              <a:t>We have also worked with campus partners to create a hub for all things related to Broader Impacts from how to write Broader Impacts statements to assessment, budgeting, and all of the resources available to you across campus.</a:t>
            </a:r>
            <a:endParaRPr sz="10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0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000">
                <a:latin typeface="Arial"/>
                <a:ea typeface="Arial"/>
                <a:cs typeface="Arial"/>
                <a:sym typeface="Arial"/>
              </a:rPr>
              <a:t>Partnerships to support research enterprise are untapped for their potential.</a:t>
            </a:r>
            <a:endParaRPr sz="10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000">
              <a:solidFill>
                <a:srgbClr val="000000"/>
              </a:solidFill>
              <a:latin typeface="Arial"/>
              <a:ea typeface="Arial"/>
              <a:cs typeface="Arial"/>
              <a:sym typeface="Arial"/>
            </a:endParaRPr>
          </a:p>
          <a:p>
            <a:pPr marL="457200" lvl="0" indent="-292100" algn="l" rtl="0">
              <a:lnSpc>
                <a:spcPct val="90000"/>
              </a:lnSpc>
              <a:spcBef>
                <a:spcPts val="800"/>
              </a:spcBef>
              <a:spcAft>
                <a:spcPts val="0"/>
              </a:spcAft>
              <a:buClr>
                <a:srgbClr val="000000"/>
              </a:buClr>
              <a:buSzPts val="1000"/>
              <a:buChar char="●"/>
            </a:pPr>
            <a:r>
              <a:rPr lang="en-US" sz="1000">
                <a:solidFill>
                  <a:srgbClr val="000000"/>
                </a:solidFill>
                <a:latin typeface="Arial"/>
                <a:ea typeface="Arial"/>
                <a:cs typeface="Arial"/>
                <a:sym typeface="Arial"/>
              </a:rPr>
              <a:t>Office of Research &amp; Innovation</a:t>
            </a:r>
            <a:br>
              <a:rPr lang="en-US" sz="1000">
                <a:solidFill>
                  <a:srgbClr val="000000"/>
                </a:solidFill>
                <a:latin typeface="Arial"/>
                <a:ea typeface="Arial"/>
                <a:cs typeface="Arial"/>
                <a:sym typeface="Arial"/>
              </a:rPr>
            </a:br>
            <a:endParaRPr sz="1000">
              <a:solidFill>
                <a:srgbClr val="000000"/>
              </a:solidFill>
              <a:latin typeface="Arial"/>
              <a:ea typeface="Arial"/>
              <a:cs typeface="Arial"/>
              <a:sym typeface="Arial"/>
            </a:endParaRPr>
          </a:p>
          <a:p>
            <a:pPr marL="457200" lvl="0" indent="-292100" algn="l" rtl="0">
              <a:lnSpc>
                <a:spcPct val="90000"/>
              </a:lnSpc>
              <a:spcBef>
                <a:spcPts val="0"/>
              </a:spcBef>
              <a:spcAft>
                <a:spcPts val="0"/>
              </a:spcAft>
              <a:buClr>
                <a:srgbClr val="000000"/>
              </a:buClr>
              <a:buSzPts val="1000"/>
              <a:buChar char="●"/>
            </a:pPr>
            <a:r>
              <a:rPr lang="en-US" sz="1000">
                <a:solidFill>
                  <a:srgbClr val="000000"/>
                </a:solidFill>
                <a:latin typeface="Arial"/>
                <a:ea typeface="Arial"/>
                <a:cs typeface="Arial"/>
                <a:sym typeface="Arial"/>
              </a:rPr>
              <a:t>Office of Faculty Development</a:t>
            </a:r>
            <a:br>
              <a:rPr lang="en-US" sz="1000">
                <a:solidFill>
                  <a:srgbClr val="000000"/>
                </a:solidFill>
                <a:latin typeface="Arial"/>
                <a:ea typeface="Arial"/>
                <a:cs typeface="Arial"/>
                <a:sym typeface="Arial"/>
              </a:rPr>
            </a:br>
            <a:endParaRPr sz="1000">
              <a:solidFill>
                <a:srgbClr val="000000"/>
              </a:solidFill>
              <a:latin typeface="Arial"/>
              <a:ea typeface="Arial"/>
              <a:cs typeface="Arial"/>
              <a:sym typeface="Arial"/>
            </a:endParaRPr>
          </a:p>
          <a:p>
            <a:pPr marL="457200" lvl="0" indent="-292100" algn="l" rtl="0">
              <a:lnSpc>
                <a:spcPct val="90000"/>
              </a:lnSpc>
              <a:spcBef>
                <a:spcPts val="0"/>
              </a:spcBef>
              <a:spcAft>
                <a:spcPts val="0"/>
              </a:spcAft>
              <a:buClr>
                <a:srgbClr val="000000"/>
              </a:buClr>
              <a:buSzPts val="1000"/>
              <a:buChar char="●"/>
            </a:pPr>
            <a:r>
              <a:rPr lang="en-US" sz="1000">
                <a:solidFill>
                  <a:srgbClr val="000000"/>
                </a:solidFill>
                <a:latin typeface="Arial"/>
                <a:ea typeface="Arial"/>
                <a:cs typeface="Arial"/>
                <a:sym typeface="Arial"/>
              </a:rPr>
              <a:t>Office of Information Technology.</a:t>
            </a:r>
            <a:endParaRPr sz="1000">
              <a:solidFill>
                <a:srgbClr val="000000"/>
              </a:solidFill>
              <a:latin typeface="Arial"/>
              <a:ea typeface="Arial"/>
              <a:cs typeface="Arial"/>
              <a:sym typeface="Arial"/>
            </a:endParaRPr>
          </a:p>
          <a:p>
            <a:pPr marL="0" lvl="0" indent="0" algn="l" rtl="0">
              <a:spcBef>
                <a:spcPts val="0"/>
              </a:spcBef>
              <a:spcAft>
                <a:spcPts val="0"/>
              </a:spcAft>
              <a:buNone/>
            </a:pPr>
            <a:endParaRPr sz="1000">
              <a:latin typeface="Arial"/>
              <a:ea typeface="Arial"/>
              <a:cs typeface="Arial"/>
              <a:sym typeface="Arial"/>
            </a:endParaRPr>
          </a:p>
          <a:p>
            <a:pPr marL="0" marR="0" lvl="0" indent="0" algn="l" rtl="0">
              <a:spcBef>
                <a:spcPts val="0"/>
              </a:spcBef>
              <a:spcAft>
                <a:spcPts val="0"/>
              </a:spcAft>
              <a:buNone/>
            </a:pPr>
            <a:endParaRPr sz="1000">
              <a:latin typeface="Arial"/>
              <a:ea typeface="Arial"/>
              <a:cs typeface="Arial"/>
              <a:sym typeface="Arial"/>
            </a:endParaRPr>
          </a:p>
        </p:txBody>
      </p:sp>
      <p:sp>
        <p:nvSpPr>
          <p:cNvPr id="435" name="Google Shape;435;g502169dbf5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37</a:t>
            </a:fld>
            <a:endParaRPr sz="12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502169dbf5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502169dbf5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a:solidFill>
                  <a:srgbClr val="000000"/>
                </a:solidFill>
                <a:latin typeface="Arial"/>
                <a:ea typeface="Arial"/>
                <a:cs typeface="Arial"/>
                <a:sym typeface="Arial"/>
              </a:rPr>
              <a:t>We have also worked with campus partners to create a hub for all things related to Broader Impacts from how to write Broader Impacts statements to assessment, budgeting, and all of the resources available to you across campus.</a:t>
            </a:r>
            <a:endParaRPr sz="1400">
              <a:solidFill>
                <a:srgbClr val="000000"/>
              </a:solidFill>
              <a:latin typeface="Arial"/>
              <a:ea typeface="Arial"/>
              <a:cs typeface="Arial"/>
              <a:sym typeface="Arial"/>
            </a:endParaRPr>
          </a:p>
          <a:p>
            <a:pPr marL="0" lvl="0" indent="0" algn="l" rtl="0">
              <a:spcBef>
                <a:spcPts val="0"/>
              </a:spcBef>
              <a:spcAft>
                <a:spcPts val="0"/>
              </a:spcAft>
              <a:buNone/>
            </a:pPr>
            <a:endParaRPr sz="1400">
              <a:solidFill>
                <a:srgbClr val="000000"/>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b="1">
                <a:solidFill>
                  <a:srgbClr val="000000"/>
                </a:solidFill>
                <a:latin typeface="Arial"/>
                <a:ea typeface="Arial"/>
                <a:cs typeface="Arial"/>
                <a:sym typeface="Arial"/>
              </a:rPr>
              <a:t>Notable Partners:</a:t>
            </a:r>
            <a:br>
              <a:rPr lang="en-US" b="1">
                <a:solidFill>
                  <a:srgbClr val="000000"/>
                </a:solidFill>
                <a:latin typeface="Arial"/>
                <a:ea typeface="Arial"/>
                <a:cs typeface="Arial"/>
                <a:sym typeface="Arial"/>
              </a:rPr>
            </a:br>
            <a:endParaRPr b="1">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Char char="●"/>
            </a:pPr>
            <a:r>
              <a:rPr lang="en-US" b="1">
                <a:solidFill>
                  <a:srgbClr val="000000"/>
                </a:solidFill>
                <a:latin typeface="Arial"/>
                <a:ea typeface="Arial"/>
                <a:cs typeface="Arial"/>
                <a:sym typeface="Arial"/>
              </a:rPr>
              <a:t>OIT Shared Services</a:t>
            </a:r>
            <a:endParaRPr b="1">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Char char="●"/>
            </a:pPr>
            <a:r>
              <a:rPr lang="en-US" b="1">
                <a:solidFill>
                  <a:srgbClr val="000000"/>
                </a:solidFill>
                <a:latin typeface="Arial"/>
                <a:ea typeface="Arial"/>
                <a:cs typeface="Arial"/>
                <a:sym typeface="Arial"/>
              </a:rPr>
              <a:t>OIT Data Security</a:t>
            </a:r>
            <a:endParaRPr b="1">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Char char="●"/>
            </a:pPr>
            <a:r>
              <a:rPr lang="en-US" b="1">
                <a:solidFill>
                  <a:srgbClr val="000000"/>
                </a:solidFill>
                <a:latin typeface="Arial"/>
                <a:ea typeface="Arial"/>
                <a:cs typeface="Arial"/>
                <a:sym typeface="Arial"/>
              </a:rPr>
              <a:t>IRB</a:t>
            </a:r>
            <a:endParaRPr b="1">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Char char="●"/>
            </a:pPr>
            <a:r>
              <a:rPr lang="en-US" b="1">
                <a:solidFill>
                  <a:srgbClr val="000000"/>
                </a:solidFill>
                <a:latin typeface="Arial"/>
                <a:ea typeface="Arial"/>
                <a:cs typeface="Arial"/>
                <a:sym typeface="Arial"/>
              </a:rPr>
              <a:t>ORI</a:t>
            </a:r>
            <a:endParaRPr b="1">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Char char="●"/>
            </a:pPr>
            <a:r>
              <a:rPr lang="en-US" b="1">
                <a:solidFill>
                  <a:srgbClr val="000000"/>
                </a:solidFill>
                <a:latin typeface="Arial"/>
                <a:ea typeface="Arial"/>
                <a:cs typeface="Arial"/>
                <a:sym typeface="Arial"/>
              </a:rPr>
              <a:t>Research Support Council</a:t>
            </a:r>
            <a:endParaRPr b="1">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Char char="●"/>
            </a:pPr>
            <a:r>
              <a:rPr lang="en-US" b="1">
                <a:solidFill>
                  <a:srgbClr val="000000"/>
                </a:solidFill>
                <a:latin typeface="Arial"/>
                <a:ea typeface="Arial"/>
                <a:cs typeface="Arial"/>
                <a:sym typeface="Arial"/>
              </a:rPr>
              <a:t>PDU</a:t>
            </a:r>
            <a:endParaRPr sz="1400">
              <a:solidFill>
                <a:srgbClr val="000000"/>
              </a:solidFill>
              <a:latin typeface="Arial"/>
              <a:ea typeface="Arial"/>
              <a:cs typeface="Arial"/>
              <a:sym typeface="Arial"/>
            </a:endParaRPr>
          </a:p>
          <a:p>
            <a:pPr marL="0" lvl="0" indent="0" algn="l" rtl="0">
              <a:spcBef>
                <a:spcPts val="0"/>
              </a:spcBef>
              <a:spcAft>
                <a:spcPts val="0"/>
              </a:spcAft>
              <a:buNone/>
            </a:pPr>
            <a:endParaRPr sz="1400">
              <a:solidFill>
                <a:srgbClr val="000000"/>
              </a:solidFill>
              <a:latin typeface="Arial"/>
              <a:ea typeface="Arial"/>
              <a:cs typeface="Arial"/>
              <a:sym typeface="Arial"/>
            </a:endParaRPr>
          </a:p>
          <a:p>
            <a:pPr marL="457200" lvl="0" indent="-304800" algn="l" rtl="0">
              <a:spcBef>
                <a:spcPts val="518"/>
              </a:spcBef>
              <a:spcAft>
                <a:spcPts val="0"/>
              </a:spcAft>
              <a:buClr>
                <a:srgbClr val="000000"/>
              </a:buClr>
              <a:buSzPts val="1200"/>
              <a:buChar char="●"/>
            </a:pPr>
            <a:r>
              <a:rPr lang="en-US" b="1">
                <a:solidFill>
                  <a:srgbClr val="000000"/>
                </a:solidFill>
                <a:latin typeface="Arial"/>
                <a:ea typeface="Arial"/>
                <a:cs typeface="Arial"/>
                <a:sym typeface="Arial"/>
              </a:rPr>
              <a:t>Where &amp; how do I store my data?</a:t>
            </a:r>
            <a:br>
              <a:rPr lang="en-US" b="1">
                <a:solidFill>
                  <a:srgbClr val="000000"/>
                </a:solidFill>
                <a:latin typeface="Arial"/>
                <a:ea typeface="Arial"/>
                <a:cs typeface="Arial"/>
                <a:sym typeface="Arial"/>
              </a:rPr>
            </a:br>
            <a:endParaRPr b="1">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Char char="●"/>
            </a:pPr>
            <a:r>
              <a:rPr lang="en-US" b="1">
                <a:solidFill>
                  <a:srgbClr val="000000"/>
                </a:solidFill>
                <a:latin typeface="Arial"/>
                <a:ea typeface="Arial"/>
                <a:cs typeface="Arial"/>
                <a:sym typeface="Arial"/>
              </a:rPr>
              <a:t>How do I share my publications and data?</a:t>
            </a:r>
            <a:br>
              <a:rPr lang="en-US" b="1">
                <a:solidFill>
                  <a:srgbClr val="000000"/>
                </a:solidFill>
                <a:latin typeface="Arial"/>
                <a:ea typeface="Arial"/>
                <a:cs typeface="Arial"/>
                <a:sym typeface="Arial"/>
              </a:rPr>
            </a:br>
            <a:endParaRPr b="1">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Char char="●"/>
            </a:pPr>
            <a:r>
              <a:rPr lang="en-US" b="1">
                <a:solidFill>
                  <a:srgbClr val="000000"/>
                </a:solidFill>
                <a:latin typeface="Arial"/>
                <a:ea typeface="Arial"/>
                <a:cs typeface="Arial"/>
                <a:sym typeface="Arial"/>
              </a:rPr>
              <a:t>How do I compile metadata for my data?</a:t>
            </a:r>
            <a:br>
              <a:rPr lang="en-US" b="1">
                <a:solidFill>
                  <a:srgbClr val="000000"/>
                </a:solidFill>
                <a:latin typeface="Arial"/>
                <a:ea typeface="Arial"/>
                <a:cs typeface="Arial"/>
                <a:sym typeface="Arial"/>
              </a:rPr>
            </a:br>
            <a:endParaRPr b="1">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Char char="●"/>
            </a:pPr>
            <a:r>
              <a:rPr lang="en-US" b="1">
                <a:solidFill>
                  <a:srgbClr val="000000"/>
                </a:solidFill>
                <a:latin typeface="Arial"/>
                <a:ea typeface="Arial"/>
                <a:cs typeface="Arial"/>
                <a:sym typeface="Arial"/>
              </a:rPr>
              <a:t>How can I comply with my funder’s requirements?</a:t>
            </a:r>
            <a:br>
              <a:rPr lang="en-US" b="1">
                <a:solidFill>
                  <a:srgbClr val="000000"/>
                </a:solidFill>
                <a:latin typeface="Arial"/>
                <a:ea typeface="Arial"/>
                <a:cs typeface="Arial"/>
                <a:sym typeface="Arial"/>
              </a:rPr>
            </a:br>
            <a:endParaRPr b="1">
              <a:solidFill>
                <a:srgbClr val="000000"/>
              </a:solidFill>
              <a:latin typeface="Arial"/>
              <a:ea typeface="Arial"/>
              <a:cs typeface="Arial"/>
              <a:sym typeface="Arial"/>
            </a:endParaRPr>
          </a:p>
          <a:p>
            <a:pPr marL="457200" lvl="0" indent="-304800" algn="l" rtl="0">
              <a:spcBef>
                <a:spcPts val="0"/>
              </a:spcBef>
              <a:spcAft>
                <a:spcPts val="0"/>
              </a:spcAft>
              <a:buClr>
                <a:srgbClr val="000000"/>
              </a:buClr>
              <a:buSzPts val="1200"/>
              <a:buChar char="●"/>
            </a:pPr>
            <a:r>
              <a:rPr lang="en-US" b="1">
                <a:solidFill>
                  <a:srgbClr val="000000"/>
                </a:solidFill>
                <a:latin typeface="Arial"/>
                <a:ea typeface="Arial"/>
                <a:cs typeface="Arial"/>
                <a:sym typeface="Arial"/>
              </a:rPr>
              <a:t>How do I manage my intellectual property and copyright?</a:t>
            </a:r>
            <a:endParaRPr b="1">
              <a:solidFill>
                <a:srgbClr val="000000"/>
              </a:solidFill>
              <a:latin typeface="Arial"/>
              <a:ea typeface="Arial"/>
              <a:cs typeface="Arial"/>
              <a:sym typeface="Arial"/>
            </a:endParaRPr>
          </a:p>
          <a:p>
            <a:pPr marL="0" lvl="0" indent="0" algn="l" rtl="0">
              <a:spcBef>
                <a:spcPts val="518"/>
              </a:spcBef>
              <a:spcAft>
                <a:spcPts val="0"/>
              </a:spcAft>
              <a:buNone/>
            </a:pPr>
            <a:endParaRPr b="1">
              <a:solidFill>
                <a:srgbClr val="000000"/>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solidFill>
                  <a:srgbClr val="222222"/>
                </a:solidFill>
                <a:latin typeface="Arial"/>
                <a:ea typeface="Arial"/>
                <a:cs typeface="Arial"/>
                <a:sym typeface="Arial"/>
              </a:rPr>
              <a:t>Susan:</a:t>
            </a:r>
            <a:endParaRPr sz="110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solidFill>
                  <a:srgbClr val="222222"/>
                </a:solidFill>
                <a:latin typeface="Arial"/>
                <a:ea typeface="Arial"/>
                <a:cs typeface="Arial"/>
                <a:sym typeface="Arial"/>
              </a:rPr>
              <a:t>                                                                                                    </a:t>
            </a:r>
            <a:endParaRPr sz="110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solidFill>
                  <a:srgbClr val="222222"/>
                </a:solidFill>
                <a:latin typeface="Arial"/>
                <a:ea typeface="Arial"/>
                <a:cs typeface="Arial"/>
                <a:sym typeface="Arial"/>
              </a:rPr>
              <a:t>I have been working on and off for years to try to address the evolving needs of faculty regarding genomics/imaging data acquisition, analysis, storage, archiving as well as our institutional response to the ever-changing demands by Federal agencies for access to primary data generated by grant funding.  I do this in part because I am interested, and also because I am responsible for all University Core Research Facilities (including the Genomic Sciences Laboratory (GSL) and the Cellular and Molecular Imaging Facility (CMIF)). Both facilities churn-out terabytes of data each year, and this volume seems to increase each and every day.</a:t>
            </a:r>
            <a:endParaRPr sz="110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solidFill>
                  <a:srgbClr val="222222"/>
                </a:solidFill>
                <a:latin typeface="Arial"/>
                <a:ea typeface="Arial"/>
                <a:cs typeface="Arial"/>
                <a:sym typeface="Arial"/>
              </a:rPr>
              <a:t> </a:t>
            </a:r>
            <a:endParaRPr sz="110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solidFill>
                  <a:srgbClr val="222222"/>
                </a:solidFill>
                <a:latin typeface="Arial"/>
                <a:ea typeface="Arial"/>
                <a:cs typeface="Arial"/>
                <a:sym typeface="Arial"/>
              </a:rPr>
              <a:t>Our latest effort to try to get a handle on faculty needs involved a survey (results attached) focusing on software packages offered by NSF, as well as the computational and storage capacity of NC State’s High Performance Computing service (HPC).  As part of this survey, a number of faculty brought up the issue of Federal access requirements and how the University intends to respond.  This has been a sore point for some time and I wondered if you would be willing to meet with us to talk about how the University Libraries might be able to help.</a:t>
            </a:r>
            <a:endParaRPr sz="110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solidFill>
                  <a:srgbClr val="222222"/>
                </a:solidFill>
                <a:latin typeface="Arial"/>
                <a:ea typeface="Arial"/>
                <a:cs typeface="Arial"/>
                <a:sym typeface="Arial"/>
              </a:rPr>
              <a:t> </a:t>
            </a:r>
            <a:endParaRPr sz="110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solidFill>
                  <a:srgbClr val="222222"/>
                </a:solidFill>
                <a:latin typeface="Arial"/>
                <a:ea typeface="Arial"/>
                <a:cs typeface="Arial"/>
                <a:sym typeface="Arial"/>
              </a:rPr>
              <a:t>A meeting has been scheduled to discuss the survey results on Friday, March 29th, from 11:45AM to 1:00PM in the Richard L. Daugherty Conference Room in the Poulton Innovation Center, 1021 Main Campus Drive.  Please let me know if you are able to attend.  If not, I will work to try to find another day/time that works for you.</a:t>
            </a:r>
            <a:endParaRPr sz="110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solidFill>
                  <a:srgbClr val="222222"/>
                </a:solidFill>
                <a:latin typeface="Arial"/>
                <a:ea typeface="Arial"/>
                <a:cs typeface="Arial"/>
                <a:sym typeface="Arial"/>
              </a:rPr>
              <a:t> </a:t>
            </a:r>
            <a:endParaRPr sz="110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solidFill>
                  <a:srgbClr val="222222"/>
                </a:solidFill>
                <a:latin typeface="Arial"/>
                <a:ea typeface="Arial"/>
                <a:cs typeface="Arial"/>
                <a:sym typeface="Arial"/>
              </a:rPr>
              <a:t>Thanks.</a:t>
            </a:r>
            <a:endParaRPr sz="110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solidFill>
                  <a:srgbClr val="222222"/>
                </a:solidFill>
                <a:latin typeface="Arial"/>
                <a:ea typeface="Arial"/>
                <a:cs typeface="Arial"/>
                <a:sym typeface="Arial"/>
              </a:rPr>
              <a:t> </a:t>
            </a:r>
            <a:endParaRPr sz="110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solidFill>
                  <a:srgbClr val="222222"/>
                </a:solidFill>
                <a:latin typeface="Arial"/>
                <a:ea typeface="Arial"/>
                <a:cs typeface="Arial"/>
                <a:sym typeface="Arial"/>
              </a:rPr>
              <a:t> </a:t>
            </a:r>
            <a:endParaRPr sz="110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solidFill>
                  <a:srgbClr val="222222"/>
                </a:solidFill>
                <a:latin typeface="Arial"/>
                <a:ea typeface="Arial"/>
                <a:cs typeface="Arial"/>
                <a:sym typeface="Arial"/>
              </a:rPr>
              <a:t>Jon  </a:t>
            </a:r>
            <a:endParaRPr sz="110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solidFill>
                  <a:srgbClr val="222222"/>
                </a:solidFill>
                <a:latin typeface="Arial"/>
                <a:ea typeface="Arial"/>
                <a:cs typeface="Arial"/>
                <a:sym typeface="Arial"/>
              </a:rPr>
              <a:t> </a:t>
            </a:r>
            <a:endParaRPr sz="110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solidFill>
                  <a:srgbClr val="1F497D"/>
                </a:solidFill>
                <a:latin typeface="Arial"/>
                <a:ea typeface="Arial"/>
                <a:cs typeface="Arial"/>
                <a:sym typeface="Arial"/>
              </a:rPr>
              <a:t>Jonathan M. Horowitz, PhD</a:t>
            </a:r>
            <a:endParaRPr sz="1100">
              <a:solidFill>
                <a:srgbClr val="1F497D"/>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solidFill>
                  <a:srgbClr val="1F497D"/>
                </a:solidFill>
                <a:latin typeface="Arial"/>
                <a:ea typeface="Arial"/>
                <a:cs typeface="Arial"/>
                <a:sym typeface="Arial"/>
              </a:rPr>
              <a:t>Professor of Cancer Biology</a:t>
            </a:r>
            <a:endParaRPr sz="1100">
              <a:solidFill>
                <a:srgbClr val="1F497D"/>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solidFill>
                  <a:srgbClr val="1F497D"/>
                </a:solidFill>
                <a:latin typeface="Arial"/>
                <a:ea typeface="Arial"/>
                <a:cs typeface="Arial"/>
                <a:sym typeface="Arial"/>
              </a:rPr>
              <a:t>Assistant Vice Chancellor for Research</a:t>
            </a:r>
            <a:endParaRPr sz="1100">
              <a:solidFill>
                <a:srgbClr val="1F497D"/>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solidFill>
                  <a:srgbClr val="1F497D"/>
                </a:solidFill>
                <a:latin typeface="Arial"/>
                <a:ea typeface="Arial"/>
                <a:cs typeface="Arial"/>
                <a:sym typeface="Arial"/>
              </a:rPr>
              <a:t>Office of Research and Innovation</a:t>
            </a:r>
            <a:endParaRPr sz="1100">
              <a:solidFill>
                <a:srgbClr val="1F497D"/>
              </a:solidFill>
              <a:latin typeface="Arial"/>
              <a:ea typeface="Arial"/>
              <a:cs typeface="Arial"/>
              <a:sym typeface="Arial"/>
            </a:endParaRPr>
          </a:p>
          <a:p>
            <a:pPr marL="0" lvl="0" indent="0" algn="l" rtl="0">
              <a:spcBef>
                <a:spcPts val="518"/>
              </a:spcBef>
              <a:spcAft>
                <a:spcPts val="0"/>
              </a:spcAft>
              <a:buNone/>
            </a:pPr>
            <a:endParaRPr b="1">
              <a:solidFill>
                <a:srgbClr val="000000"/>
              </a:solidFill>
              <a:latin typeface="Arial"/>
              <a:ea typeface="Arial"/>
              <a:cs typeface="Arial"/>
              <a:sym typeface="Arial"/>
            </a:endParaRPr>
          </a:p>
          <a:p>
            <a:pPr marL="0" marR="0" lvl="0" indent="0" algn="l" rtl="0">
              <a:spcBef>
                <a:spcPts val="0"/>
              </a:spcBef>
              <a:spcAft>
                <a:spcPts val="0"/>
              </a:spcAft>
              <a:buNone/>
            </a:pPr>
            <a:endParaRPr>
              <a:solidFill>
                <a:srgbClr val="000000"/>
              </a:solidFill>
            </a:endParaRPr>
          </a:p>
        </p:txBody>
      </p:sp>
      <p:sp>
        <p:nvSpPr>
          <p:cNvPr id="443" name="Google Shape;443;g502169dbf5_0_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38</a:t>
            </a:fld>
            <a:endParaRPr sz="120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502169dbf5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502169dbf5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600"/>
              </a:spcAft>
              <a:buClr>
                <a:schemeClr val="dk1"/>
              </a:buClr>
              <a:buSzPts val="1100"/>
              <a:buFont typeface="Arial"/>
              <a:buNone/>
            </a:pPr>
            <a:endParaRPr sz="2000">
              <a:solidFill>
                <a:srgbClr val="000000"/>
              </a:solidFill>
              <a:latin typeface="Arial"/>
              <a:ea typeface="Arial"/>
              <a:cs typeface="Arial"/>
              <a:sym typeface="Arial"/>
            </a:endParaRPr>
          </a:p>
        </p:txBody>
      </p:sp>
      <p:sp>
        <p:nvSpPr>
          <p:cNvPr id="451" name="Google Shape;451;g502169dbf5_0_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39</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4ff2f5d24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g4ff2f5d24c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82" name="Google Shape;182;g4ff2f5d24c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502169dbf5_2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502169dbf5_2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000000"/>
                </a:solidFill>
                <a:latin typeface="Arial"/>
                <a:ea typeface="Arial"/>
                <a:cs typeface="Arial"/>
                <a:sym typeface="Arial"/>
              </a:rPr>
              <a:t>Taking it from a narrower gaming focused use emphasis to a broader array that includes gaming, data science, visualization, and an array of workshops.  Privately funded by foundation.  Hunt keeps connecting.  Attracting private support to keep it at the top.</a:t>
            </a:r>
            <a:endParaRPr sz="1000">
              <a:solidFill>
                <a:srgbClr val="000000"/>
              </a:solidFill>
              <a:latin typeface="Arial"/>
              <a:ea typeface="Arial"/>
              <a:cs typeface="Arial"/>
              <a:sym typeface="Arial"/>
            </a:endParaRPr>
          </a:p>
          <a:p>
            <a:pPr marL="0" lvl="0" indent="0" algn="l" rtl="0">
              <a:spcBef>
                <a:spcPts val="0"/>
              </a:spcBef>
              <a:spcAft>
                <a:spcPts val="0"/>
              </a:spcAft>
              <a:buNone/>
            </a:pPr>
            <a:endParaRPr sz="1000">
              <a:solidFill>
                <a:srgbClr val="000000"/>
              </a:solidFill>
              <a:latin typeface="Arial"/>
              <a:ea typeface="Arial"/>
              <a:cs typeface="Arial"/>
              <a:sym typeface="Arial"/>
            </a:endParaRPr>
          </a:p>
          <a:p>
            <a:pPr marL="457200" lvl="0" indent="-292100" algn="l" rtl="0">
              <a:spcBef>
                <a:spcPts val="0"/>
              </a:spcBef>
              <a:spcAft>
                <a:spcPts val="0"/>
              </a:spcAft>
              <a:buClr>
                <a:srgbClr val="000000"/>
              </a:buClr>
              <a:buSzPts val="1000"/>
              <a:buChar char="●"/>
            </a:pPr>
            <a:r>
              <a:rPr lang="en-US" sz="1000" b="1">
                <a:solidFill>
                  <a:srgbClr val="000000"/>
                </a:solidFill>
                <a:latin typeface="Arial"/>
                <a:ea typeface="Arial"/>
                <a:cs typeface="Arial"/>
                <a:sym typeface="Arial"/>
              </a:rPr>
              <a:t>Privately funded </a:t>
            </a:r>
            <a:endParaRPr sz="1000" b="1">
              <a:solidFill>
                <a:srgbClr val="000000"/>
              </a:solidFill>
              <a:latin typeface="Arial"/>
              <a:ea typeface="Arial"/>
              <a:cs typeface="Arial"/>
              <a:sym typeface="Arial"/>
            </a:endParaRPr>
          </a:p>
          <a:p>
            <a:pPr marL="457200" lvl="0" indent="-292100" algn="l" rtl="0">
              <a:spcBef>
                <a:spcPts val="0"/>
              </a:spcBef>
              <a:spcAft>
                <a:spcPts val="0"/>
              </a:spcAft>
              <a:buClr>
                <a:srgbClr val="000000"/>
              </a:buClr>
              <a:buSzPts val="1000"/>
              <a:buChar char="●"/>
            </a:pPr>
            <a:r>
              <a:rPr lang="en-US" sz="1000" b="1">
                <a:solidFill>
                  <a:srgbClr val="000000"/>
                </a:solidFill>
                <a:latin typeface="Arial"/>
                <a:ea typeface="Arial"/>
                <a:cs typeface="Arial"/>
                <a:sym typeface="Arial"/>
              </a:rPr>
              <a:t>Refresh display technology </a:t>
            </a:r>
            <a:endParaRPr sz="1000" b="1">
              <a:solidFill>
                <a:srgbClr val="000000"/>
              </a:solidFill>
              <a:latin typeface="Arial"/>
              <a:ea typeface="Arial"/>
              <a:cs typeface="Arial"/>
              <a:sym typeface="Arial"/>
            </a:endParaRPr>
          </a:p>
          <a:p>
            <a:pPr marL="457200" lvl="0" indent="-292100" algn="l" rtl="0">
              <a:spcBef>
                <a:spcPts val="0"/>
              </a:spcBef>
              <a:spcAft>
                <a:spcPts val="0"/>
              </a:spcAft>
              <a:buClr>
                <a:srgbClr val="000000"/>
              </a:buClr>
              <a:buSzPts val="1000"/>
              <a:buChar char="●"/>
            </a:pPr>
            <a:r>
              <a:rPr lang="en-US" sz="1000" b="1">
                <a:solidFill>
                  <a:srgbClr val="000000"/>
                </a:solidFill>
                <a:latin typeface="Arial"/>
                <a:ea typeface="Arial"/>
                <a:cs typeface="Arial"/>
                <a:sym typeface="Arial"/>
              </a:rPr>
              <a:t>Remove console and add more flexible seating for workshops and instruction</a:t>
            </a:r>
            <a:endParaRPr sz="1000" b="1">
              <a:solidFill>
                <a:srgbClr val="000000"/>
              </a:solidFill>
              <a:latin typeface="Arial"/>
              <a:ea typeface="Arial"/>
              <a:cs typeface="Arial"/>
              <a:sym typeface="Arial"/>
            </a:endParaRPr>
          </a:p>
          <a:p>
            <a:pPr marL="457200" lvl="0" indent="-292100" algn="l" rtl="0">
              <a:spcBef>
                <a:spcPts val="0"/>
              </a:spcBef>
              <a:spcAft>
                <a:spcPts val="0"/>
              </a:spcAft>
              <a:buClr>
                <a:srgbClr val="000000"/>
              </a:buClr>
              <a:buSzPts val="1000"/>
              <a:buChar char="●"/>
            </a:pPr>
            <a:r>
              <a:rPr lang="en-US" sz="1000" b="1">
                <a:solidFill>
                  <a:srgbClr val="000000"/>
                </a:solidFill>
                <a:latin typeface="Arial"/>
                <a:ea typeface="Arial"/>
                <a:cs typeface="Arial"/>
                <a:sym typeface="Arial"/>
              </a:rPr>
              <a:t>Retain infrastructure to support gaming research</a:t>
            </a:r>
            <a:endParaRPr sz="1000" b="1">
              <a:solidFill>
                <a:srgbClr val="000000"/>
              </a:solidFill>
              <a:latin typeface="Arial"/>
              <a:ea typeface="Arial"/>
              <a:cs typeface="Arial"/>
              <a:sym typeface="Arial"/>
            </a:endParaRPr>
          </a:p>
          <a:p>
            <a:pPr marL="457200" lvl="0" indent="-292100" algn="l" rtl="0">
              <a:spcBef>
                <a:spcPts val="0"/>
              </a:spcBef>
              <a:spcAft>
                <a:spcPts val="0"/>
              </a:spcAft>
              <a:buClr>
                <a:srgbClr val="000000"/>
              </a:buClr>
              <a:buSzPts val="1000"/>
              <a:buChar char="●"/>
            </a:pPr>
            <a:r>
              <a:rPr lang="en-US" sz="1000" b="1">
                <a:solidFill>
                  <a:srgbClr val="000000"/>
                </a:solidFill>
                <a:latin typeface="Arial"/>
                <a:ea typeface="Arial"/>
                <a:cs typeface="Arial"/>
                <a:sym typeface="Arial"/>
              </a:rPr>
              <a:t>Improve interactivity of the screen to encourage hands-on data exploration</a:t>
            </a:r>
            <a:endParaRPr sz="1000" b="1">
              <a:solidFill>
                <a:srgbClr val="000000"/>
              </a:solidFill>
              <a:latin typeface="Arial"/>
              <a:ea typeface="Arial"/>
              <a:cs typeface="Arial"/>
              <a:sym typeface="Arial"/>
            </a:endParaRPr>
          </a:p>
          <a:p>
            <a:pPr marL="457200" lvl="0" indent="-292100" algn="l" rtl="0">
              <a:spcBef>
                <a:spcPts val="0"/>
              </a:spcBef>
              <a:spcAft>
                <a:spcPts val="0"/>
              </a:spcAft>
              <a:buClr>
                <a:srgbClr val="000000"/>
              </a:buClr>
              <a:buSzPts val="1000"/>
              <a:buChar char="●"/>
            </a:pPr>
            <a:r>
              <a:rPr lang="en-US" sz="1000" b="1">
                <a:solidFill>
                  <a:srgbClr val="000000"/>
                </a:solidFill>
                <a:latin typeface="Arial"/>
                <a:ea typeface="Arial"/>
                <a:cs typeface="Arial"/>
                <a:sym typeface="Arial"/>
              </a:rPr>
              <a:t>Proximity of the lab to the Dataspace makes it convenient to attend a workshop, then continue work on a project on the adjacent workstations. </a:t>
            </a:r>
            <a:endParaRPr sz="1000">
              <a:solidFill>
                <a:srgbClr val="000000"/>
              </a:solidFill>
              <a:latin typeface="Arial"/>
              <a:ea typeface="Arial"/>
              <a:cs typeface="Arial"/>
              <a:sym typeface="Arial"/>
            </a:endParaRPr>
          </a:p>
        </p:txBody>
      </p:sp>
      <p:sp>
        <p:nvSpPr>
          <p:cNvPr id="459" name="Google Shape;459;g502169dbf5_2_7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502169dbf5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502169dbf5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g502169dbf5_0_5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4ff71e0d1d_1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4ff71e0d1d_1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algn="l" rtl="0">
              <a:spcBef>
                <a:spcPts val="0"/>
              </a:spcBef>
              <a:spcAft>
                <a:spcPts val="0"/>
              </a:spcAft>
              <a:buSzPts val="1000"/>
              <a:buChar char="●"/>
            </a:pPr>
            <a:r>
              <a:rPr lang="en-US" sz="1000">
                <a:solidFill>
                  <a:srgbClr val="000000"/>
                </a:solidFill>
              </a:rPr>
              <a:t>David Silver’s THE FARM AT BLACK MOUNTAIN COLLEGE</a:t>
            </a:r>
            <a:endParaRPr sz="1000">
              <a:solidFill>
                <a:srgbClr val="000000"/>
              </a:solidFill>
            </a:endParaRPr>
          </a:p>
          <a:p>
            <a:pPr marL="0" lvl="0" indent="0" algn="l" rtl="0">
              <a:spcBef>
                <a:spcPts val="0"/>
              </a:spcBef>
              <a:spcAft>
                <a:spcPts val="0"/>
              </a:spcAft>
              <a:buNone/>
            </a:pPr>
            <a:endParaRPr sz="1000">
              <a:solidFill>
                <a:srgbClr val="000000"/>
              </a:solidFill>
            </a:endParaRPr>
          </a:p>
          <a:p>
            <a:pPr marL="457200" lvl="0" indent="-292100" algn="l" rtl="0">
              <a:lnSpc>
                <a:spcPct val="115000"/>
              </a:lnSpc>
              <a:spcBef>
                <a:spcPts val="0"/>
              </a:spcBef>
              <a:spcAft>
                <a:spcPts val="0"/>
              </a:spcAft>
              <a:buClr>
                <a:srgbClr val="000000"/>
              </a:buClr>
              <a:buSzPts val="1000"/>
              <a:buChar char="●"/>
            </a:pPr>
            <a:r>
              <a:rPr lang="en-US" sz="1000" b="1">
                <a:solidFill>
                  <a:srgbClr val="000000"/>
                </a:solidFill>
                <a:latin typeface="Arial"/>
                <a:ea typeface="Arial"/>
                <a:cs typeface="Arial"/>
                <a:sym typeface="Arial"/>
              </a:rPr>
              <a:t>Data science</a:t>
            </a:r>
            <a:endParaRPr sz="1000" b="1">
              <a:solidFill>
                <a:srgbClr val="000000"/>
              </a:solidFill>
              <a:latin typeface="Arial"/>
              <a:ea typeface="Arial"/>
              <a:cs typeface="Arial"/>
              <a:sym typeface="Arial"/>
            </a:endParaRPr>
          </a:p>
          <a:p>
            <a:pPr marL="457200" lvl="0" indent="-292100" algn="l" rtl="0">
              <a:lnSpc>
                <a:spcPct val="115000"/>
              </a:lnSpc>
              <a:spcBef>
                <a:spcPts val="0"/>
              </a:spcBef>
              <a:spcAft>
                <a:spcPts val="0"/>
              </a:spcAft>
              <a:buClr>
                <a:srgbClr val="000000"/>
              </a:buClr>
              <a:buSzPts val="1000"/>
              <a:buChar char="●"/>
            </a:pPr>
            <a:r>
              <a:rPr lang="en-US" sz="1000" b="1">
                <a:solidFill>
                  <a:srgbClr val="000000"/>
                </a:solidFill>
                <a:latin typeface="Arial"/>
                <a:ea typeface="Arial"/>
                <a:cs typeface="Arial"/>
                <a:sym typeface="Arial"/>
              </a:rPr>
              <a:t>Data visualization</a:t>
            </a:r>
            <a:endParaRPr sz="1000" b="1">
              <a:solidFill>
                <a:srgbClr val="000000"/>
              </a:solidFill>
              <a:latin typeface="Arial"/>
              <a:ea typeface="Arial"/>
              <a:cs typeface="Arial"/>
              <a:sym typeface="Arial"/>
            </a:endParaRPr>
          </a:p>
          <a:p>
            <a:pPr marL="457200" lvl="0" indent="-292100" algn="l" rtl="0">
              <a:lnSpc>
                <a:spcPct val="115000"/>
              </a:lnSpc>
              <a:spcBef>
                <a:spcPts val="0"/>
              </a:spcBef>
              <a:spcAft>
                <a:spcPts val="0"/>
              </a:spcAft>
              <a:buClr>
                <a:srgbClr val="000000"/>
              </a:buClr>
              <a:buSzPts val="1000"/>
              <a:buChar char="●"/>
            </a:pPr>
            <a:r>
              <a:rPr lang="en-US" sz="1000" b="1">
                <a:solidFill>
                  <a:srgbClr val="000000"/>
                </a:solidFill>
                <a:latin typeface="Arial"/>
                <a:ea typeface="Arial"/>
                <a:cs typeface="Arial"/>
                <a:sym typeface="Arial"/>
              </a:rPr>
              <a:t>Copyright</a:t>
            </a:r>
            <a:endParaRPr sz="1000" b="1">
              <a:solidFill>
                <a:srgbClr val="000000"/>
              </a:solidFill>
              <a:latin typeface="Arial"/>
              <a:ea typeface="Arial"/>
              <a:cs typeface="Arial"/>
              <a:sym typeface="Arial"/>
            </a:endParaRPr>
          </a:p>
          <a:p>
            <a:pPr marL="457200" lvl="0" indent="-292100" algn="l" rtl="0">
              <a:lnSpc>
                <a:spcPct val="115000"/>
              </a:lnSpc>
              <a:spcBef>
                <a:spcPts val="0"/>
              </a:spcBef>
              <a:spcAft>
                <a:spcPts val="0"/>
              </a:spcAft>
              <a:buClr>
                <a:srgbClr val="000000"/>
              </a:buClr>
              <a:buSzPts val="1000"/>
              <a:buChar char="●"/>
            </a:pPr>
            <a:r>
              <a:rPr lang="en-US" sz="1000" b="1">
                <a:solidFill>
                  <a:srgbClr val="000000"/>
                </a:solidFill>
                <a:latin typeface="Arial"/>
                <a:ea typeface="Arial"/>
                <a:cs typeface="Arial"/>
                <a:sym typeface="Arial"/>
              </a:rPr>
              <a:t>Digital scholarship</a:t>
            </a:r>
            <a:endParaRPr sz="1000" b="1">
              <a:solidFill>
                <a:srgbClr val="000000"/>
              </a:solidFill>
              <a:latin typeface="Arial"/>
              <a:ea typeface="Arial"/>
              <a:cs typeface="Arial"/>
              <a:sym typeface="Arial"/>
            </a:endParaRPr>
          </a:p>
          <a:p>
            <a:pPr marL="457200" lvl="0" indent="-292100" algn="l" rtl="0">
              <a:lnSpc>
                <a:spcPct val="115000"/>
              </a:lnSpc>
              <a:spcBef>
                <a:spcPts val="0"/>
              </a:spcBef>
              <a:spcAft>
                <a:spcPts val="0"/>
              </a:spcAft>
              <a:buClr>
                <a:srgbClr val="000000"/>
              </a:buClr>
              <a:buSzPts val="1000"/>
              <a:buChar char="●"/>
            </a:pPr>
            <a:r>
              <a:rPr lang="en-US" sz="1000" b="1">
                <a:solidFill>
                  <a:srgbClr val="000000"/>
                </a:solidFill>
                <a:latin typeface="Arial"/>
                <a:ea typeface="Arial"/>
                <a:cs typeface="Arial"/>
                <a:sym typeface="Arial"/>
              </a:rPr>
              <a:t>Digital humanities</a:t>
            </a:r>
            <a:endParaRPr sz="1000" b="1">
              <a:solidFill>
                <a:srgbClr val="000000"/>
              </a:solidFill>
              <a:latin typeface="Arial"/>
              <a:ea typeface="Arial"/>
              <a:cs typeface="Arial"/>
              <a:sym typeface="Arial"/>
            </a:endParaRPr>
          </a:p>
          <a:p>
            <a:pPr marL="457200" lvl="0" indent="-292100" algn="l" rtl="0">
              <a:lnSpc>
                <a:spcPct val="115000"/>
              </a:lnSpc>
              <a:spcBef>
                <a:spcPts val="0"/>
              </a:spcBef>
              <a:spcAft>
                <a:spcPts val="0"/>
              </a:spcAft>
              <a:buClr>
                <a:srgbClr val="000000"/>
              </a:buClr>
              <a:buSzPts val="1000"/>
              <a:buChar char="●"/>
            </a:pPr>
            <a:r>
              <a:rPr lang="en-US" sz="1000" b="1">
                <a:solidFill>
                  <a:srgbClr val="000000"/>
                </a:solidFill>
                <a:latin typeface="Arial"/>
                <a:ea typeface="Arial"/>
                <a:cs typeface="Arial"/>
                <a:sym typeface="Arial"/>
              </a:rPr>
              <a:t>Research data management </a:t>
            </a:r>
            <a:endParaRPr sz="1000" b="1">
              <a:solidFill>
                <a:srgbClr val="000000"/>
              </a:solidFill>
              <a:latin typeface="Arial"/>
              <a:ea typeface="Arial"/>
              <a:cs typeface="Arial"/>
              <a:sym typeface="Arial"/>
            </a:endParaRPr>
          </a:p>
          <a:p>
            <a:pPr marL="457200" lvl="0" indent="-292100" algn="l" rtl="0">
              <a:lnSpc>
                <a:spcPct val="115000"/>
              </a:lnSpc>
              <a:spcBef>
                <a:spcPts val="0"/>
              </a:spcBef>
              <a:spcAft>
                <a:spcPts val="0"/>
              </a:spcAft>
              <a:buClr>
                <a:srgbClr val="000000"/>
              </a:buClr>
              <a:buSzPts val="1000"/>
              <a:buChar char="●"/>
            </a:pPr>
            <a:r>
              <a:rPr lang="en-US" sz="1000" b="1">
                <a:solidFill>
                  <a:srgbClr val="000000"/>
                </a:solidFill>
                <a:latin typeface="Arial"/>
                <a:ea typeface="Arial"/>
                <a:cs typeface="Arial"/>
                <a:sym typeface="Arial"/>
              </a:rPr>
              <a:t>Metadata</a:t>
            </a:r>
            <a:endParaRPr sz="1000" b="1">
              <a:solidFill>
                <a:srgbClr val="000000"/>
              </a:solidFill>
              <a:latin typeface="Arial"/>
              <a:ea typeface="Arial"/>
              <a:cs typeface="Arial"/>
              <a:sym typeface="Arial"/>
            </a:endParaRPr>
          </a:p>
          <a:p>
            <a:pPr marL="457200" lvl="0" indent="-292100" algn="l" rtl="0">
              <a:lnSpc>
                <a:spcPct val="115000"/>
              </a:lnSpc>
              <a:spcBef>
                <a:spcPts val="0"/>
              </a:spcBef>
              <a:spcAft>
                <a:spcPts val="0"/>
              </a:spcAft>
              <a:buClr>
                <a:srgbClr val="000000"/>
              </a:buClr>
              <a:buSzPts val="1000"/>
              <a:buChar char="●"/>
            </a:pPr>
            <a:r>
              <a:rPr lang="en-US" sz="1000" b="1">
                <a:solidFill>
                  <a:srgbClr val="000000"/>
                </a:solidFill>
                <a:latin typeface="Arial"/>
                <a:ea typeface="Arial"/>
                <a:cs typeface="Arial"/>
                <a:sym typeface="Arial"/>
              </a:rPr>
              <a:t>Machine learning</a:t>
            </a:r>
            <a:endParaRPr sz="1000" b="1">
              <a:solidFill>
                <a:srgbClr val="000000"/>
              </a:solidFill>
              <a:latin typeface="Arial"/>
              <a:ea typeface="Arial"/>
              <a:cs typeface="Arial"/>
              <a:sym typeface="Arial"/>
            </a:endParaRPr>
          </a:p>
          <a:p>
            <a:pPr marL="457200" lvl="0" indent="-292100" algn="l" rtl="0">
              <a:lnSpc>
                <a:spcPct val="115000"/>
              </a:lnSpc>
              <a:spcBef>
                <a:spcPts val="0"/>
              </a:spcBef>
              <a:spcAft>
                <a:spcPts val="0"/>
              </a:spcAft>
              <a:buClr>
                <a:srgbClr val="000000"/>
              </a:buClr>
              <a:buSzPts val="1000"/>
              <a:buChar char="●"/>
            </a:pPr>
            <a:r>
              <a:rPr lang="en-US" sz="1000" b="1">
                <a:solidFill>
                  <a:srgbClr val="000000"/>
                </a:solidFill>
                <a:latin typeface="Arial"/>
                <a:ea typeface="Arial"/>
                <a:cs typeface="Arial"/>
                <a:sym typeface="Arial"/>
              </a:rPr>
              <a:t>Natural language processing</a:t>
            </a:r>
            <a:endParaRPr sz="1000" b="1">
              <a:solidFill>
                <a:srgbClr val="000000"/>
              </a:solidFill>
              <a:latin typeface="Arial"/>
              <a:ea typeface="Arial"/>
              <a:cs typeface="Arial"/>
              <a:sym typeface="Arial"/>
            </a:endParaRPr>
          </a:p>
          <a:p>
            <a:pPr marL="457200" lvl="0" indent="-292100" algn="l" rtl="0">
              <a:lnSpc>
                <a:spcPct val="115000"/>
              </a:lnSpc>
              <a:spcBef>
                <a:spcPts val="0"/>
              </a:spcBef>
              <a:spcAft>
                <a:spcPts val="0"/>
              </a:spcAft>
              <a:buClr>
                <a:srgbClr val="000000"/>
              </a:buClr>
              <a:buSzPts val="1000"/>
              <a:buChar char="●"/>
            </a:pPr>
            <a:r>
              <a:rPr lang="en-US" sz="1000" b="1">
                <a:solidFill>
                  <a:srgbClr val="000000"/>
                </a:solidFill>
                <a:latin typeface="Arial"/>
                <a:ea typeface="Arial"/>
                <a:cs typeface="Arial"/>
                <a:sym typeface="Arial"/>
              </a:rPr>
              <a:t>Software development tools and techniques </a:t>
            </a:r>
            <a:endParaRPr sz="1000" b="1">
              <a:solidFill>
                <a:srgbClr val="000000"/>
              </a:solidFill>
              <a:latin typeface="Arial"/>
              <a:ea typeface="Arial"/>
              <a:cs typeface="Arial"/>
              <a:sym typeface="Arial"/>
            </a:endParaRPr>
          </a:p>
          <a:p>
            <a:pPr marL="457200" lvl="0" indent="-292100" algn="l" rtl="0">
              <a:lnSpc>
                <a:spcPct val="115000"/>
              </a:lnSpc>
              <a:spcBef>
                <a:spcPts val="0"/>
              </a:spcBef>
              <a:spcAft>
                <a:spcPts val="0"/>
              </a:spcAft>
              <a:buClr>
                <a:srgbClr val="000000"/>
              </a:buClr>
              <a:buSzPts val="1000"/>
              <a:buChar char="●"/>
            </a:pPr>
            <a:r>
              <a:rPr lang="en-US" sz="1000" b="1">
                <a:solidFill>
                  <a:srgbClr val="000000"/>
                </a:solidFill>
                <a:latin typeface="Arial"/>
                <a:ea typeface="Arial"/>
                <a:cs typeface="Arial"/>
                <a:sym typeface="Arial"/>
              </a:rPr>
              <a:t>Digital media production</a:t>
            </a:r>
            <a:endParaRPr sz="1000" b="1">
              <a:solidFill>
                <a:srgbClr val="000000"/>
              </a:solidFill>
              <a:latin typeface="Arial"/>
              <a:ea typeface="Arial"/>
              <a:cs typeface="Arial"/>
              <a:sym typeface="Arial"/>
            </a:endParaRPr>
          </a:p>
          <a:p>
            <a:pPr marL="457200" lvl="0" indent="-292100" algn="l" rtl="0">
              <a:lnSpc>
                <a:spcPct val="115000"/>
              </a:lnSpc>
              <a:spcBef>
                <a:spcPts val="0"/>
              </a:spcBef>
              <a:spcAft>
                <a:spcPts val="0"/>
              </a:spcAft>
              <a:buClr>
                <a:srgbClr val="000000"/>
              </a:buClr>
              <a:buSzPts val="1000"/>
              <a:buChar char="●"/>
            </a:pPr>
            <a:r>
              <a:rPr lang="en-US" sz="1000" b="1">
                <a:solidFill>
                  <a:srgbClr val="000000"/>
                </a:solidFill>
                <a:latin typeface="Arial"/>
                <a:ea typeface="Arial"/>
                <a:cs typeface="Arial"/>
                <a:sym typeface="Arial"/>
              </a:rPr>
              <a:t>Makerspaces</a:t>
            </a:r>
            <a:endParaRPr sz="1000" b="1">
              <a:solidFill>
                <a:srgbClr val="000000"/>
              </a:solidFill>
              <a:latin typeface="Arial"/>
              <a:ea typeface="Arial"/>
              <a:cs typeface="Arial"/>
              <a:sym typeface="Arial"/>
            </a:endParaRPr>
          </a:p>
          <a:p>
            <a:pPr marL="457200" lvl="0" indent="-292100" algn="l" rtl="0">
              <a:lnSpc>
                <a:spcPct val="115000"/>
              </a:lnSpc>
              <a:spcBef>
                <a:spcPts val="0"/>
              </a:spcBef>
              <a:spcAft>
                <a:spcPts val="0"/>
              </a:spcAft>
              <a:buClr>
                <a:srgbClr val="000000"/>
              </a:buClr>
              <a:buSzPts val="1000"/>
              <a:buChar char="●"/>
            </a:pPr>
            <a:r>
              <a:rPr lang="en-US" sz="1000" b="1">
                <a:solidFill>
                  <a:srgbClr val="000000"/>
                </a:solidFill>
                <a:latin typeface="Arial"/>
                <a:ea typeface="Arial"/>
                <a:cs typeface="Arial"/>
                <a:sym typeface="Arial"/>
              </a:rPr>
              <a:t>Virtual and augmented reality</a:t>
            </a:r>
            <a:endParaRPr sz="1000">
              <a:solidFill>
                <a:srgbClr val="000000"/>
              </a:solidFill>
            </a:endParaRPr>
          </a:p>
        </p:txBody>
      </p:sp>
      <p:sp>
        <p:nvSpPr>
          <p:cNvPr id="491" name="Google Shape;491;g4ff71e0d1d_1_3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502169dbf5_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g502169dbf5_2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600"/>
              </a:spcAft>
              <a:buNone/>
            </a:pPr>
            <a:endParaRPr sz="2000">
              <a:solidFill>
                <a:srgbClr val="000000"/>
              </a:solidFill>
              <a:latin typeface="Arial"/>
              <a:ea typeface="Arial"/>
              <a:cs typeface="Arial"/>
              <a:sym typeface="Arial"/>
            </a:endParaRPr>
          </a:p>
        </p:txBody>
      </p:sp>
      <p:sp>
        <p:nvSpPr>
          <p:cNvPr id="497" name="Google Shape;497;g502169dbf5_2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43</a:t>
            </a:fld>
            <a:endParaRPr sz="12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51c37e6575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51c37e6575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US"/>
              <a:t>If you build it, it doesn’t necessarily mean that they’ll come on their own. </a:t>
            </a:r>
            <a:endParaRPr/>
          </a:p>
          <a:p>
            <a:pPr marL="457200" lvl="0" indent="-317500" algn="l" rtl="0">
              <a:spcBef>
                <a:spcPts val="0"/>
              </a:spcBef>
              <a:spcAft>
                <a:spcPts val="0"/>
              </a:spcAft>
              <a:buSzPts val="1400"/>
              <a:buChar char="●"/>
            </a:pPr>
            <a:r>
              <a:rPr lang="en-US"/>
              <a:t>We develop extensive programming, outreach, and communications to inform and engage the campus community and the public with our spaces, services, and resources.</a:t>
            </a:r>
            <a:endParaRPr/>
          </a:p>
        </p:txBody>
      </p:sp>
      <p:sp>
        <p:nvSpPr>
          <p:cNvPr id="504" name="Google Shape;504;g51c37e6575_2_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5002fb8f6f_4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g5002fb8f6f_4_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11" name="Google Shape;511;g5002fb8f6f_4_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45</a:t>
            </a:fld>
            <a:endParaRPr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502169dbf5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g502169dbf5_2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19" name="Google Shape;519;g502169dbf5_2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46</a:t>
            </a:fld>
            <a:endParaRPr sz="1200">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5002fb8f6f_4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g5002fb8f6f_4_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27" name="Google Shape;527;g5002fb8f6f_4_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47</a:t>
            </a:fld>
            <a:endParaRPr sz="1200">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4fdd5bb34b_4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4fdd5bb34b_4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35" name="Google Shape;535;g4fdd5bb34b_4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48</a:t>
            </a:fld>
            <a:endParaRPr sz="1200">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5002fb8f6f_4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g5002fb8f6f_4_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43" name="Google Shape;543;g5002fb8f6f_4_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49</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4ff2f5d24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4ff2f5d24c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89" name="Google Shape;189;g4ff2f5d24c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4fc7dfd7d6_2_1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4fc7dfd7d6_2_1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Engaging campus in showcasing what the Libraries offers via initiatives like My #HuntLibrary</a:t>
            </a:r>
            <a:endParaRPr/>
          </a:p>
        </p:txBody>
      </p:sp>
      <p:sp>
        <p:nvSpPr>
          <p:cNvPr id="551" name="Google Shape;551;g4fc7dfd7d6_2_115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502169dbf5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502169dbf5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Visitors from all over the world come to see the Libraries, including high-level administrators from all sectors.</a:t>
            </a:r>
            <a:endParaRPr/>
          </a:p>
        </p:txBody>
      </p:sp>
      <p:sp>
        <p:nvSpPr>
          <p:cNvPr id="558" name="Google Shape;558;g502169dbf5_0_1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4fdd5bb34b_4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g4fdd5bb34b_4_1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The Libraries have been featured in/on the Washington Post, the Wall Street Journal, Time Magazine, the Boston Globe, NPR, CNN, MSNBC, USA Today, all of the major local affiliates and major print media sources, every major library, architecture, and higher ed publication</a:t>
            </a:r>
            <a:endParaRPr/>
          </a:p>
          <a:p>
            <a:pPr marL="0" marR="0" lvl="0" indent="0" algn="l" rtl="0">
              <a:spcBef>
                <a:spcPts val="0"/>
              </a:spcBef>
              <a:spcAft>
                <a:spcPts val="0"/>
              </a:spcAft>
              <a:buNone/>
            </a:pPr>
            <a:endParaRPr/>
          </a:p>
          <a:p>
            <a:pPr marL="0" marR="0" lvl="0" indent="0" algn="l" rtl="0">
              <a:spcBef>
                <a:spcPts val="0"/>
              </a:spcBef>
              <a:spcAft>
                <a:spcPts val="0"/>
              </a:spcAft>
              <a:buNone/>
            </a:pPr>
            <a:endParaRPr/>
          </a:p>
        </p:txBody>
      </p:sp>
      <p:sp>
        <p:nvSpPr>
          <p:cNvPr id="565" name="Google Shape;565;g4fdd5bb34b_4_1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52</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4ff2f5d24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4ff2f5d24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96" name="Google Shape;196;g4ff2f5d24c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4fc7dfd7d6_2_1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4fc7dfd7d6_2_10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03" name="Google Shape;203;g4fc7dfd7d6_2_10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fc7dfd7d6_2_8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4fc7dfd7d6_2_8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11" name="Google Shape;211;g4fc7dfd7d6_2_8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4ff2f5d24c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4ff2f5d24c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18" name="Google Shape;218;g4ff2f5d24c_0_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2"/>
        <p:cNvGrpSpPr/>
        <p:nvPr/>
      </p:nvGrpSpPr>
      <p:grpSpPr>
        <a:xfrm>
          <a:off x="0" y="0"/>
          <a:ext cx="0" cy="0"/>
          <a:chOff x="0" y="0"/>
          <a:chExt cx="0" cy="0"/>
        </a:xfrm>
      </p:grpSpPr>
      <p:sp>
        <p:nvSpPr>
          <p:cNvPr id="13" name="Google Shape;13;p2"/>
          <p:cNvSpPr txBox="1">
            <a:spLocks noGrp="1"/>
          </p:cNvSpPr>
          <p:nvPr>
            <p:ph type="body" idx="1"/>
          </p:nvPr>
        </p:nvSpPr>
        <p:spPr>
          <a:xfrm>
            <a:off x="448725" y="3191975"/>
            <a:ext cx="3572100" cy="332400"/>
          </a:xfrm>
          <a:prstGeom prst="rect">
            <a:avLst/>
          </a:prstGeom>
          <a:noFill/>
          <a:ln>
            <a:noFill/>
          </a:ln>
        </p:spPr>
        <p:txBody>
          <a:bodyPr spcFirstLastPara="1" wrap="square" lIns="91425" tIns="91425" rIns="91425" bIns="91425" anchor="t" anchorCtr="0"/>
          <a:lstStyle>
            <a:lvl1pPr marL="457200" lvl="0" indent="-304800" rtl="0">
              <a:spcBef>
                <a:spcPts val="0"/>
              </a:spcBef>
              <a:spcAft>
                <a:spcPts val="0"/>
              </a:spcAft>
              <a:buClr>
                <a:srgbClr val="FFFFFF"/>
              </a:buClr>
              <a:buSzPts val="1200"/>
              <a:buChar char="●"/>
              <a:defRPr sz="12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14" name="Google Shape;14;p2"/>
          <p:cNvSpPr txBox="1">
            <a:spLocks noGrp="1"/>
          </p:cNvSpPr>
          <p:nvPr>
            <p:ph type="body" idx="2"/>
          </p:nvPr>
        </p:nvSpPr>
        <p:spPr>
          <a:xfrm>
            <a:off x="448725" y="3524250"/>
            <a:ext cx="3572100" cy="1363800"/>
          </a:xfrm>
          <a:prstGeom prst="rect">
            <a:avLst/>
          </a:prstGeom>
          <a:noFill/>
          <a:ln>
            <a:noFill/>
          </a:ln>
        </p:spPr>
        <p:txBody>
          <a:bodyPr spcFirstLastPara="1" wrap="square" lIns="91425" tIns="91425" rIns="91425" bIns="91425" anchor="t" anchorCtr="0"/>
          <a:lstStyle>
            <a:lvl1pPr marL="457200" lvl="0" indent="-304800" rtl="0">
              <a:spcBef>
                <a:spcPts val="0"/>
              </a:spcBef>
              <a:spcAft>
                <a:spcPts val="0"/>
              </a:spcAft>
              <a:buClr>
                <a:srgbClr val="FFFFFF"/>
              </a:buClr>
              <a:buSzPts val="1200"/>
              <a:buChar char="●"/>
              <a:defRPr sz="12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15" name="Google Shape;15;p2"/>
          <p:cNvSpPr txBox="1">
            <a:spLocks noGrp="1"/>
          </p:cNvSpPr>
          <p:nvPr>
            <p:ph type="body" idx="3"/>
          </p:nvPr>
        </p:nvSpPr>
        <p:spPr>
          <a:xfrm>
            <a:off x="5093825" y="3191975"/>
            <a:ext cx="3572100" cy="332400"/>
          </a:xfrm>
          <a:prstGeom prst="rect">
            <a:avLst/>
          </a:prstGeom>
          <a:noFill/>
          <a:ln>
            <a:noFill/>
          </a:ln>
        </p:spPr>
        <p:txBody>
          <a:bodyPr spcFirstLastPara="1" wrap="square" lIns="91425" tIns="91425" rIns="91425" bIns="91425" anchor="t" anchorCtr="0"/>
          <a:lstStyle>
            <a:lvl1pPr marL="457200" lvl="0" indent="-304800" rtl="0">
              <a:spcBef>
                <a:spcPts val="0"/>
              </a:spcBef>
              <a:spcAft>
                <a:spcPts val="0"/>
              </a:spcAft>
              <a:buClr>
                <a:srgbClr val="FFFFFF"/>
              </a:buClr>
              <a:buSzPts val="1200"/>
              <a:buChar char="●"/>
              <a:defRPr sz="12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16" name="Google Shape;16;p2"/>
          <p:cNvSpPr txBox="1">
            <a:spLocks noGrp="1"/>
          </p:cNvSpPr>
          <p:nvPr>
            <p:ph type="body" idx="4"/>
          </p:nvPr>
        </p:nvSpPr>
        <p:spPr>
          <a:xfrm>
            <a:off x="5093825" y="3524250"/>
            <a:ext cx="3572100" cy="1363800"/>
          </a:xfrm>
          <a:prstGeom prst="rect">
            <a:avLst/>
          </a:prstGeom>
          <a:noFill/>
          <a:ln>
            <a:noFill/>
          </a:ln>
        </p:spPr>
        <p:txBody>
          <a:bodyPr spcFirstLastPara="1" wrap="square" lIns="91425" tIns="91425" rIns="91425" bIns="91425" anchor="t" anchorCtr="0"/>
          <a:lstStyle>
            <a:lvl1pPr marL="457200" lvl="0" indent="-304800" rtl="0">
              <a:spcBef>
                <a:spcPts val="0"/>
              </a:spcBef>
              <a:spcAft>
                <a:spcPts val="0"/>
              </a:spcAft>
              <a:buClr>
                <a:srgbClr val="FFFFFF"/>
              </a:buClr>
              <a:buSzPts val="1200"/>
              <a:buChar char="●"/>
              <a:defRPr sz="12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17" name="Google Shape;17;p2"/>
          <p:cNvSpPr txBox="1">
            <a:spLocks noGrp="1"/>
          </p:cNvSpPr>
          <p:nvPr>
            <p:ph type="subTitle" idx="5"/>
          </p:nvPr>
        </p:nvSpPr>
        <p:spPr>
          <a:xfrm>
            <a:off x="448725" y="2436775"/>
            <a:ext cx="4908000" cy="415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2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18" name="Google Shape;18;p2"/>
          <p:cNvSpPr txBox="1">
            <a:spLocks noGrp="1"/>
          </p:cNvSpPr>
          <p:nvPr>
            <p:ph type="title"/>
          </p:nvPr>
        </p:nvSpPr>
        <p:spPr>
          <a:xfrm>
            <a:off x="448725" y="1072175"/>
            <a:ext cx="7431300" cy="1412100"/>
          </a:xfrm>
          <a:prstGeom prst="rect">
            <a:avLst/>
          </a:prstGeom>
          <a:noFill/>
          <a:ln>
            <a:noFill/>
          </a:ln>
        </p:spPr>
        <p:txBody>
          <a:bodyPr spcFirstLastPara="1" wrap="square" lIns="91425" tIns="91425" rIns="91425" bIns="91425" anchor="b" anchorCtr="0"/>
          <a:lstStyle>
            <a:lvl1pPr lvl="0" rtl="0">
              <a:spcBef>
                <a:spcPts val="0"/>
              </a:spcBef>
              <a:spcAft>
                <a:spcPts val="0"/>
              </a:spcAft>
              <a:buNone/>
              <a:defRPr sz="30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alf and Half">
  <p:cSld name="TWO_OBJECTS_1">
    <p:spTree>
      <p:nvGrpSpPr>
        <p:cNvPr id="1" name="Shape 67"/>
        <p:cNvGrpSpPr/>
        <p:nvPr/>
      </p:nvGrpSpPr>
      <p:grpSpPr>
        <a:xfrm>
          <a:off x="0" y="0"/>
          <a:ext cx="0" cy="0"/>
          <a:chOff x="0" y="0"/>
          <a:chExt cx="0" cy="0"/>
        </a:xfrm>
      </p:grpSpPr>
      <p:sp>
        <p:nvSpPr>
          <p:cNvPr id="68" name="Google Shape;68;p11"/>
          <p:cNvSpPr/>
          <p:nvPr/>
        </p:nvSpPr>
        <p:spPr>
          <a:xfrm>
            <a:off x="0" y="0"/>
            <a:ext cx="4520400" cy="5157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9" name="Google Shape;69;p11"/>
          <p:cNvSpPr txBox="1">
            <a:spLocks noGrp="1"/>
          </p:cNvSpPr>
          <p:nvPr>
            <p:ph type="title"/>
          </p:nvPr>
        </p:nvSpPr>
        <p:spPr>
          <a:xfrm>
            <a:off x="173050" y="2253300"/>
            <a:ext cx="4231200" cy="6369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400" b="1">
                <a:solidFill>
                  <a:srgbClr val="BE0004"/>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0" name="Google Shape;70;p11"/>
          <p:cNvSpPr txBox="1">
            <a:spLocks noGrp="1"/>
          </p:cNvSpPr>
          <p:nvPr>
            <p:ph type="body" idx="1"/>
          </p:nvPr>
        </p:nvSpPr>
        <p:spPr>
          <a:xfrm>
            <a:off x="276900" y="3004425"/>
            <a:ext cx="3675900" cy="1694100"/>
          </a:xfrm>
          <a:prstGeom prst="rect">
            <a:avLst/>
          </a:prstGeom>
          <a:noFill/>
          <a:ln>
            <a:noFill/>
          </a:ln>
        </p:spPr>
        <p:txBody>
          <a:bodyPr spcFirstLastPara="1" wrap="square" lIns="91425" tIns="91425" rIns="91425" bIns="91425" anchor="t" anchorCtr="0"/>
          <a:lstStyle>
            <a:lvl1pPr marL="457200" lvl="0" indent="-292100" rtl="0">
              <a:spcBef>
                <a:spcPts val="0"/>
              </a:spcBef>
              <a:spcAft>
                <a:spcPts val="0"/>
              </a:spcAft>
              <a:buSzPts val="1000"/>
              <a:buChar char="➔"/>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
        <p:nvSpPr>
          <p:cNvPr id="71" name="Google Shape;71;p11"/>
          <p:cNvSpPr txBox="1">
            <a:spLocks noGrp="1"/>
          </p:cNvSpPr>
          <p:nvPr>
            <p:ph type="title" idx="2"/>
          </p:nvPr>
        </p:nvSpPr>
        <p:spPr>
          <a:xfrm>
            <a:off x="4811200" y="2253300"/>
            <a:ext cx="4231200" cy="6369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4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2" name="Google Shape;72;p11"/>
          <p:cNvSpPr txBox="1">
            <a:spLocks noGrp="1"/>
          </p:cNvSpPr>
          <p:nvPr>
            <p:ph type="body" idx="3"/>
          </p:nvPr>
        </p:nvSpPr>
        <p:spPr>
          <a:xfrm>
            <a:off x="4915050" y="3004425"/>
            <a:ext cx="3675900" cy="1694100"/>
          </a:xfrm>
          <a:prstGeom prst="rect">
            <a:avLst/>
          </a:prstGeom>
          <a:noFill/>
          <a:ln>
            <a:noFill/>
          </a:ln>
        </p:spPr>
        <p:txBody>
          <a:bodyPr spcFirstLastPara="1" wrap="square" lIns="91425" tIns="91425" rIns="91425" bIns="91425" anchor="t" anchorCtr="0"/>
          <a:lstStyle>
            <a:lvl1pPr marL="457200" lvl="0" indent="-292100" rtl="0">
              <a:spcBef>
                <a:spcPts val="0"/>
              </a:spcBef>
              <a:spcAft>
                <a:spcPts val="0"/>
              </a:spcAft>
              <a:buClr>
                <a:srgbClr val="FFFFFF"/>
              </a:buClr>
              <a:buSzPts val="1000"/>
              <a:buChar char="➔"/>
              <a:defRPr sz="1000">
                <a:solidFill>
                  <a:srgbClr val="FFFFFF"/>
                </a:solidFill>
              </a:defRPr>
            </a:lvl1pPr>
            <a:lvl2pPr marL="914400" lvl="1" indent="-292100" rtl="0">
              <a:spcBef>
                <a:spcPts val="0"/>
              </a:spcBef>
              <a:spcAft>
                <a:spcPts val="0"/>
              </a:spcAft>
              <a:buClr>
                <a:srgbClr val="FFFFFF"/>
              </a:buClr>
              <a:buSzPts val="1000"/>
              <a:buChar char="◆"/>
              <a:defRPr sz="1000">
                <a:solidFill>
                  <a:srgbClr val="FFFFFF"/>
                </a:solidFill>
              </a:defRPr>
            </a:lvl2pPr>
            <a:lvl3pPr marL="1371600" lvl="2" indent="-292100" rtl="0">
              <a:spcBef>
                <a:spcPts val="0"/>
              </a:spcBef>
              <a:spcAft>
                <a:spcPts val="0"/>
              </a:spcAft>
              <a:buClr>
                <a:srgbClr val="FFFFFF"/>
              </a:buClr>
              <a:buSzPts val="1000"/>
              <a:buChar char="●"/>
              <a:defRPr sz="1000">
                <a:solidFill>
                  <a:srgbClr val="FFFFFF"/>
                </a:solidFill>
              </a:defRPr>
            </a:lvl3pPr>
            <a:lvl4pPr marL="1828800" lvl="3" indent="-292100" rtl="0">
              <a:spcBef>
                <a:spcPts val="0"/>
              </a:spcBef>
              <a:spcAft>
                <a:spcPts val="0"/>
              </a:spcAft>
              <a:buClr>
                <a:srgbClr val="FFFFFF"/>
              </a:buClr>
              <a:buSzPts val="1000"/>
              <a:buChar char="○"/>
              <a:defRPr sz="1000">
                <a:solidFill>
                  <a:srgbClr val="FFFFFF"/>
                </a:solidFill>
              </a:defRPr>
            </a:lvl4pPr>
            <a:lvl5pPr marL="2286000" lvl="4" indent="-292100" rtl="0">
              <a:spcBef>
                <a:spcPts val="0"/>
              </a:spcBef>
              <a:spcAft>
                <a:spcPts val="0"/>
              </a:spcAft>
              <a:buClr>
                <a:srgbClr val="FFFFFF"/>
              </a:buClr>
              <a:buSzPts val="1000"/>
              <a:buChar char="◆"/>
              <a:defRPr sz="1000">
                <a:solidFill>
                  <a:srgbClr val="FFFFFF"/>
                </a:solidFill>
              </a:defRPr>
            </a:lvl5pPr>
            <a:lvl6pPr marL="2743200" lvl="5" indent="-292100" rtl="0">
              <a:spcBef>
                <a:spcPts val="0"/>
              </a:spcBef>
              <a:spcAft>
                <a:spcPts val="0"/>
              </a:spcAft>
              <a:buClr>
                <a:srgbClr val="FFFFFF"/>
              </a:buClr>
              <a:buSzPts val="1000"/>
              <a:buChar char="●"/>
              <a:defRPr sz="1000">
                <a:solidFill>
                  <a:srgbClr val="FFFFFF"/>
                </a:solidFill>
              </a:defRPr>
            </a:lvl6pPr>
            <a:lvl7pPr marL="3200400" lvl="6" indent="-292100" rtl="0">
              <a:spcBef>
                <a:spcPts val="0"/>
              </a:spcBef>
              <a:spcAft>
                <a:spcPts val="0"/>
              </a:spcAft>
              <a:buClr>
                <a:srgbClr val="FFFFFF"/>
              </a:buClr>
              <a:buSzPts val="1000"/>
              <a:buChar char="○"/>
              <a:defRPr sz="1000">
                <a:solidFill>
                  <a:srgbClr val="FFFFFF"/>
                </a:solidFill>
              </a:defRPr>
            </a:lvl7pPr>
            <a:lvl8pPr marL="3657600" lvl="7" indent="-292100" rtl="0">
              <a:spcBef>
                <a:spcPts val="0"/>
              </a:spcBef>
              <a:spcAft>
                <a:spcPts val="0"/>
              </a:spcAft>
              <a:buClr>
                <a:srgbClr val="FFFFFF"/>
              </a:buClr>
              <a:buSzPts val="1000"/>
              <a:buChar char="◆"/>
              <a:defRPr sz="1000">
                <a:solidFill>
                  <a:srgbClr val="FFFFFF"/>
                </a:solidFill>
              </a:defRPr>
            </a:lvl8pPr>
            <a:lvl9pPr marL="4114800" lvl="8" indent="-292100" rtl="0">
              <a:spcBef>
                <a:spcPts val="0"/>
              </a:spcBef>
              <a:spcAft>
                <a:spcPts val="0"/>
              </a:spcAft>
              <a:buClr>
                <a:srgbClr val="FFFFFF"/>
              </a:buClr>
              <a:buSzPts val="1000"/>
              <a:buChar char="●"/>
              <a:defRPr sz="1000">
                <a:solidFill>
                  <a:srgbClr val="FFFFFF"/>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alf Photo">
  <p:cSld name="TWO_OBJECTS_1_1">
    <p:spTree>
      <p:nvGrpSpPr>
        <p:cNvPr id="1" name="Shape 73"/>
        <p:cNvGrpSpPr/>
        <p:nvPr/>
      </p:nvGrpSpPr>
      <p:grpSpPr>
        <a:xfrm>
          <a:off x="0" y="0"/>
          <a:ext cx="0" cy="0"/>
          <a:chOff x="0" y="0"/>
          <a:chExt cx="0" cy="0"/>
        </a:xfrm>
      </p:grpSpPr>
      <p:sp>
        <p:nvSpPr>
          <p:cNvPr id="74" name="Google Shape;74;p12"/>
          <p:cNvSpPr>
            <a:spLocks noGrp="1"/>
          </p:cNvSpPr>
          <p:nvPr>
            <p:ph type="pic" idx="2"/>
          </p:nvPr>
        </p:nvSpPr>
        <p:spPr>
          <a:xfrm>
            <a:off x="4608550" y="-6900"/>
            <a:ext cx="4653900" cy="5219700"/>
          </a:xfrm>
          <a:prstGeom prst="rect">
            <a:avLst/>
          </a:prstGeom>
          <a:solidFill>
            <a:srgbClr val="D8D8D8"/>
          </a:solidFill>
          <a:ln>
            <a:noFill/>
          </a:ln>
        </p:spPr>
        <p:txBody>
          <a:bodyPr spcFirstLastPara="1" wrap="square" lIns="68575" tIns="68575" rIns="68575" bIns="68575" anchor="t" anchorCtr="0"/>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75" name="Google Shape;75;p12"/>
          <p:cNvSpPr/>
          <p:nvPr/>
        </p:nvSpPr>
        <p:spPr>
          <a:xfrm>
            <a:off x="-91100" y="-62300"/>
            <a:ext cx="4611600" cy="5219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76" name="Google Shape;76;p12"/>
          <p:cNvSpPr txBox="1">
            <a:spLocks noGrp="1"/>
          </p:cNvSpPr>
          <p:nvPr>
            <p:ph type="title"/>
          </p:nvPr>
        </p:nvSpPr>
        <p:spPr>
          <a:xfrm>
            <a:off x="173050" y="2253300"/>
            <a:ext cx="4231200" cy="6369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400" b="1">
                <a:solidFill>
                  <a:srgbClr val="BE0004"/>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7" name="Google Shape;77;p12"/>
          <p:cNvSpPr txBox="1">
            <a:spLocks noGrp="1"/>
          </p:cNvSpPr>
          <p:nvPr>
            <p:ph type="body" idx="1"/>
          </p:nvPr>
        </p:nvSpPr>
        <p:spPr>
          <a:xfrm>
            <a:off x="276900" y="3004425"/>
            <a:ext cx="3675900" cy="1694100"/>
          </a:xfrm>
          <a:prstGeom prst="rect">
            <a:avLst/>
          </a:prstGeom>
          <a:noFill/>
          <a:ln>
            <a:noFill/>
          </a:ln>
        </p:spPr>
        <p:txBody>
          <a:bodyPr spcFirstLastPara="1" wrap="square" lIns="91425" tIns="91425" rIns="91425" bIns="91425" anchor="t" anchorCtr="0"/>
          <a:lstStyle>
            <a:lvl1pPr marL="457200" lvl="0" indent="-292100" rtl="0">
              <a:spcBef>
                <a:spcPts val="0"/>
              </a:spcBef>
              <a:spcAft>
                <a:spcPts val="0"/>
              </a:spcAft>
              <a:buSzPts val="1000"/>
              <a:buChar char="➔"/>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pic>
        <p:nvPicPr>
          <p:cNvPr id="78" name="Google Shape;78;p12"/>
          <p:cNvPicPr preferRelativeResize="0"/>
          <p:nvPr/>
        </p:nvPicPr>
        <p:blipFill rotWithShape="1">
          <a:blip r:embed="rId2">
            <a:alphaModFix/>
          </a:blip>
          <a:srcRect l="13611" t="-44406" r="13640" b="-34292"/>
          <a:stretch/>
        </p:blipFill>
        <p:spPr>
          <a:xfrm>
            <a:off x="7540075" y="0"/>
            <a:ext cx="1420849" cy="8716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d Title" type="titleOnly">
  <p:cSld name="TITLE_ONLY">
    <p:spTree>
      <p:nvGrpSpPr>
        <p:cNvPr id="1" name="Shape 79"/>
        <p:cNvGrpSpPr/>
        <p:nvPr/>
      </p:nvGrpSpPr>
      <p:grpSpPr>
        <a:xfrm>
          <a:off x="0" y="0"/>
          <a:ext cx="0" cy="0"/>
          <a:chOff x="0" y="0"/>
          <a:chExt cx="0" cy="0"/>
        </a:xfrm>
      </p:grpSpPr>
      <p:sp>
        <p:nvSpPr>
          <p:cNvPr id="80" name="Google Shape;80;p13"/>
          <p:cNvSpPr txBox="1">
            <a:spLocks noGrp="1"/>
          </p:cNvSpPr>
          <p:nvPr>
            <p:ph type="subTitle" idx="1"/>
          </p:nvPr>
        </p:nvSpPr>
        <p:spPr>
          <a:xfrm>
            <a:off x="4361250" y="3516675"/>
            <a:ext cx="4271400" cy="1211400"/>
          </a:xfrm>
          <a:prstGeom prst="rect">
            <a:avLst/>
          </a:prstGeom>
          <a:noFill/>
          <a:ln>
            <a:noFill/>
          </a:ln>
        </p:spPr>
        <p:txBody>
          <a:bodyPr spcFirstLastPara="1" wrap="square" lIns="91425" tIns="91425" rIns="91425" bIns="91425" anchor="t" anchorCtr="0"/>
          <a:lstStyle>
            <a:lvl1pPr lvl="0" algn="r" rtl="0">
              <a:spcBef>
                <a:spcPts val="0"/>
              </a:spcBef>
              <a:spcAft>
                <a:spcPts val="0"/>
              </a:spcAft>
              <a:buNone/>
              <a:defRPr sz="15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1" name="Google Shape;81;p13"/>
          <p:cNvSpPr txBox="1">
            <a:spLocks noGrp="1"/>
          </p:cNvSpPr>
          <p:nvPr>
            <p:ph type="subTitle" idx="2"/>
          </p:nvPr>
        </p:nvSpPr>
        <p:spPr>
          <a:xfrm>
            <a:off x="927600" y="2602850"/>
            <a:ext cx="4271400" cy="12114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5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2" name="Google Shape;82;p13"/>
          <p:cNvSpPr txBox="1">
            <a:spLocks noGrp="1"/>
          </p:cNvSpPr>
          <p:nvPr>
            <p:ph type="title"/>
          </p:nvPr>
        </p:nvSpPr>
        <p:spPr>
          <a:xfrm>
            <a:off x="657650" y="2215225"/>
            <a:ext cx="6285600" cy="6438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86"/>
        <p:cNvGrpSpPr/>
        <p:nvPr/>
      </p:nvGrpSpPr>
      <p:grpSpPr>
        <a:xfrm>
          <a:off x="0" y="0"/>
          <a:ext cx="0" cy="0"/>
          <a:chOff x="0" y="0"/>
          <a:chExt cx="0" cy="0"/>
        </a:xfrm>
      </p:grpSpPr>
      <p:sp>
        <p:nvSpPr>
          <p:cNvPr id="87" name="Google Shape;87;p15"/>
          <p:cNvSpPr txBox="1">
            <a:spLocks noGrp="1"/>
          </p:cNvSpPr>
          <p:nvPr>
            <p:ph type="body" idx="1"/>
          </p:nvPr>
        </p:nvSpPr>
        <p:spPr>
          <a:xfrm>
            <a:off x="448725" y="3191975"/>
            <a:ext cx="3572100" cy="332400"/>
          </a:xfrm>
          <a:prstGeom prst="rect">
            <a:avLst/>
          </a:prstGeom>
          <a:noFill/>
          <a:ln>
            <a:noFill/>
          </a:ln>
        </p:spPr>
        <p:txBody>
          <a:bodyPr spcFirstLastPara="1" wrap="square" lIns="91425" tIns="91425" rIns="91425" bIns="91425" anchor="t" anchorCtr="0"/>
          <a:lstStyle>
            <a:lvl1pPr marL="457200" lvl="0" indent="-304800" rtl="0">
              <a:spcBef>
                <a:spcPts val="0"/>
              </a:spcBef>
              <a:spcAft>
                <a:spcPts val="0"/>
              </a:spcAft>
              <a:buClr>
                <a:srgbClr val="FFFFFF"/>
              </a:buClr>
              <a:buSzPts val="1200"/>
              <a:buChar char="●"/>
              <a:defRPr sz="12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88" name="Google Shape;88;p15"/>
          <p:cNvSpPr txBox="1">
            <a:spLocks noGrp="1"/>
          </p:cNvSpPr>
          <p:nvPr>
            <p:ph type="body" idx="2"/>
          </p:nvPr>
        </p:nvSpPr>
        <p:spPr>
          <a:xfrm>
            <a:off x="448725" y="3524250"/>
            <a:ext cx="3572100" cy="1363800"/>
          </a:xfrm>
          <a:prstGeom prst="rect">
            <a:avLst/>
          </a:prstGeom>
          <a:noFill/>
          <a:ln>
            <a:noFill/>
          </a:ln>
        </p:spPr>
        <p:txBody>
          <a:bodyPr spcFirstLastPara="1" wrap="square" lIns="91425" tIns="91425" rIns="91425" bIns="91425" anchor="t" anchorCtr="0"/>
          <a:lstStyle>
            <a:lvl1pPr marL="457200" lvl="0" indent="-304800" rtl="0">
              <a:spcBef>
                <a:spcPts val="0"/>
              </a:spcBef>
              <a:spcAft>
                <a:spcPts val="0"/>
              </a:spcAft>
              <a:buClr>
                <a:srgbClr val="FFFFFF"/>
              </a:buClr>
              <a:buSzPts val="1200"/>
              <a:buChar char="●"/>
              <a:defRPr sz="12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89" name="Google Shape;89;p15"/>
          <p:cNvSpPr txBox="1">
            <a:spLocks noGrp="1"/>
          </p:cNvSpPr>
          <p:nvPr>
            <p:ph type="body" idx="3"/>
          </p:nvPr>
        </p:nvSpPr>
        <p:spPr>
          <a:xfrm>
            <a:off x="5093825" y="3191975"/>
            <a:ext cx="3572100" cy="332400"/>
          </a:xfrm>
          <a:prstGeom prst="rect">
            <a:avLst/>
          </a:prstGeom>
          <a:noFill/>
          <a:ln>
            <a:noFill/>
          </a:ln>
        </p:spPr>
        <p:txBody>
          <a:bodyPr spcFirstLastPara="1" wrap="square" lIns="91425" tIns="91425" rIns="91425" bIns="91425" anchor="t" anchorCtr="0"/>
          <a:lstStyle>
            <a:lvl1pPr marL="457200" lvl="0" indent="-304800" rtl="0">
              <a:spcBef>
                <a:spcPts val="0"/>
              </a:spcBef>
              <a:spcAft>
                <a:spcPts val="0"/>
              </a:spcAft>
              <a:buClr>
                <a:srgbClr val="FFFFFF"/>
              </a:buClr>
              <a:buSzPts val="1200"/>
              <a:buChar char="●"/>
              <a:defRPr sz="12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90" name="Google Shape;90;p15"/>
          <p:cNvSpPr txBox="1">
            <a:spLocks noGrp="1"/>
          </p:cNvSpPr>
          <p:nvPr>
            <p:ph type="body" idx="4"/>
          </p:nvPr>
        </p:nvSpPr>
        <p:spPr>
          <a:xfrm>
            <a:off x="5093825" y="3524250"/>
            <a:ext cx="3572100" cy="1363800"/>
          </a:xfrm>
          <a:prstGeom prst="rect">
            <a:avLst/>
          </a:prstGeom>
          <a:noFill/>
          <a:ln>
            <a:noFill/>
          </a:ln>
        </p:spPr>
        <p:txBody>
          <a:bodyPr spcFirstLastPara="1" wrap="square" lIns="91425" tIns="91425" rIns="91425" bIns="91425" anchor="t" anchorCtr="0"/>
          <a:lstStyle>
            <a:lvl1pPr marL="457200" lvl="0" indent="-304800" rtl="0">
              <a:spcBef>
                <a:spcPts val="0"/>
              </a:spcBef>
              <a:spcAft>
                <a:spcPts val="0"/>
              </a:spcAft>
              <a:buClr>
                <a:srgbClr val="FFFFFF"/>
              </a:buClr>
              <a:buSzPts val="1200"/>
              <a:buChar char="●"/>
              <a:defRPr sz="12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91" name="Google Shape;91;p15"/>
          <p:cNvSpPr txBox="1">
            <a:spLocks noGrp="1"/>
          </p:cNvSpPr>
          <p:nvPr>
            <p:ph type="subTitle" idx="5"/>
          </p:nvPr>
        </p:nvSpPr>
        <p:spPr>
          <a:xfrm>
            <a:off x="448725" y="2436775"/>
            <a:ext cx="4908000" cy="415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2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92" name="Google Shape;92;p15"/>
          <p:cNvSpPr txBox="1">
            <a:spLocks noGrp="1"/>
          </p:cNvSpPr>
          <p:nvPr>
            <p:ph type="title"/>
          </p:nvPr>
        </p:nvSpPr>
        <p:spPr>
          <a:xfrm>
            <a:off x="448725" y="1072175"/>
            <a:ext cx="7431300" cy="1412100"/>
          </a:xfrm>
          <a:prstGeom prst="rect">
            <a:avLst/>
          </a:prstGeom>
          <a:noFill/>
          <a:ln>
            <a:noFill/>
          </a:ln>
        </p:spPr>
        <p:txBody>
          <a:bodyPr spcFirstLastPara="1" wrap="square" lIns="91425" tIns="91425" rIns="91425" bIns="91425" anchor="b" anchorCtr="0"/>
          <a:lstStyle>
            <a:lvl1pPr lvl="0" rtl="0">
              <a:spcBef>
                <a:spcPts val="0"/>
              </a:spcBef>
              <a:spcAft>
                <a:spcPts val="0"/>
              </a:spcAft>
              <a:buNone/>
              <a:defRPr sz="30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 Full Photo">
  <p:cSld name="1_Title Slide_2">
    <p:spTree>
      <p:nvGrpSpPr>
        <p:cNvPr id="1" name="Shape 93"/>
        <p:cNvGrpSpPr/>
        <p:nvPr/>
      </p:nvGrpSpPr>
      <p:grpSpPr>
        <a:xfrm>
          <a:off x="0" y="0"/>
          <a:ext cx="0" cy="0"/>
          <a:chOff x="0" y="0"/>
          <a:chExt cx="0" cy="0"/>
        </a:xfrm>
      </p:grpSpPr>
      <p:sp>
        <p:nvSpPr>
          <p:cNvPr id="94" name="Google Shape;94;p16"/>
          <p:cNvSpPr txBox="1">
            <a:spLocks noGrp="1"/>
          </p:cNvSpPr>
          <p:nvPr>
            <p:ph type="body" idx="1"/>
          </p:nvPr>
        </p:nvSpPr>
        <p:spPr>
          <a:xfrm>
            <a:off x="448725" y="3191975"/>
            <a:ext cx="3572100" cy="332400"/>
          </a:xfrm>
          <a:prstGeom prst="rect">
            <a:avLst/>
          </a:prstGeom>
          <a:noFill/>
          <a:ln>
            <a:noFill/>
          </a:ln>
        </p:spPr>
        <p:txBody>
          <a:bodyPr spcFirstLastPara="1" wrap="square" lIns="91425" tIns="91425" rIns="91425" bIns="91425" anchor="t" anchorCtr="0"/>
          <a:lstStyle>
            <a:lvl1pPr marL="457200" lvl="0" indent="-304800" rtl="0">
              <a:spcBef>
                <a:spcPts val="0"/>
              </a:spcBef>
              <a:spcAft>
                <a:spcPts val="0"/>
              </a:spcAft>
              <a:buClr>
                <a:srgbClr val="FFFFFF"/>
              </a:buClr>
              <a:buSzPts val="1200"/>
              <a:buChar char="●"/>
              <a:defRPr sz="12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95" name="Google Shape;95;p16"/>
          <p:cNvSpPr txBox="1">
            <a:spLocks noGrp="1"/>
          </p:cNvSpPr>
          <p:nvPr>
            <p:ph type="body" idx="2"/>
          </p:nvPr>
        </p:nvSpPr>
        <p:spPr>
          <a:xfrm>
            <a:off x="448725" y="3524250"/>
            <a:ext cx="3572100" cy="1363800"/>
          </a:xfrm>
          <a:prstGeom prst="rect">
            <a:avLst/>
          </a:prstGeom>
          <a:noFill/>
          <a:ln>
            <a:noFill/>
          </a:ln>
        </p:spPr>
        <p:txBody>
          <a:bodyPr spcFirstLastPara="1" wrap="square" lIns="91425" tIns="91425" rIns="91425" bIns="91425" anchor="t" anchorCtr="0"/>
          <a:lstStyle>
            <a:lvl1pPr marL="457200" lvl="0" indent="-304800" rtl="0">
              <a:spcBef>
                <a:spcPts val="0"/>
              </a:spcBef>
              <a:spcAft>
                <a:spcPts val="0"/>
              </a:spcAft>
              <a:buClr>
                <a:srgbClr val="FFFFFF"/>
              </a:buClr>
              <a:buSzPts val="1200"/>
              <a:buChar char="●"/>
              <a:defRPr sz="12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96" name="Google Shape;96;p16"/>
          <p:cNvSpPr txBox="1">
            <a:spLocks noGrp="1"/>
          </p:cNvSpPr>
          <p:nvPr>
            <p:ph type="body" idx="3"/>
          </p:nvPr>
        </p:nvSpPr>
        <p:spPr>
          <a:xfrm>
            <a:off x="5093825" y="3191975"/>
            <a:ext cx="3572100" cy="332400"/>
          </a:xfrm>
          <a:prstGeom prst="rect">
            <a:avLst/>
          </a:prstGeom>
          <a:noFill/>
          <a:ln>
            <a:noFill/>
          </a:ln>
        </p:spPr>
        <p:txBody>
          <a:bodyPr spcFirstLastPara="1" wrap="square" lIns="91425" tIns="91425" rIns="91425" bIns="91425" anchor="t" anchorCtr="0"/>
          <a:lstStyle>
            <a:lvl1pPr marL="457200" lvl="0" indent="-304800" rtl="0">
              <a:spcBef>
                <a:spcPts val="0"/>
              </a:spcBef>
              <a:spcAft>
                <a:spcPts val="0"/>
              </a:spcAft>
              <a:buClr>
                <a:srgbClr val="FFFFFF"/>
              </a:buClr>
              <a:buSzPts val="1200"/>
              <a:buChar char="●"/>
              <a:defRPr sz="12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97" name="Google Shape;97;p16"/>
          <p:cNvSpPr txBox="1">
            <a:spLocks noGrp="1"/>
          </p:cNvSpPr>
          <p:nvPr>
            <p:ph type="body" idx="4"/>
          </p:nvPr>
        </p:nvSpPr>
        <p:spPr>
          <a:xfrm>
            <a:off x="5093825" y="3524250"/>
            <a:ext cx="3572100" cy="1363800"/>
          </a:xfrm>
          <a:prstGeom prst="rect">
            <a:avLst/>
          </a:prstGeom>
          <a:noFill/>
          <a:ln>
            <a:noFill/>
          </a:ln>
        </p:spPr>
        <p:txBody>
          <a:bodyPr spcFirstLastPara="1" wrap="square" lIns="91425" tIns="91425" rIns="91425" bIns="91425" anchor="t" anchorCtr="0"/>
          <a:lstStyle>
            <a:lvl1pPr marL="457200" lvl="0" indent="-304800" rtl="0">
              <a:spcBef>
                <a:spcPts val="0"/>
              </a:spcBef>
              <a:spcAft>
                <a:spcPts val="0"/>
              </a:spcAft>
              <a:buClr>
                <a:srgbClr val="FFFFFF"/>
              </a:buClr>
              <a:buSzPts val="1200"/>
              <a:buChar char="●"/>
              <a:defRPr sz="12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98" name="Google Shape;98;p16"/>
          <p:cNvSpPr txBox="1">
            <a:spLocks noGrp="1"/>
          </p:cNvSpPr>
          <p:nvPr>
            <p:ph type="subTitle" idx="5"/>
          </p:nvPr>
        </p:nvSpPr>
        <p:spPr>
          <a:xfrm>
            <a:off x="448725" y="2436775"/>
            <a:ext cx="4908000" cy="415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2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99" name="Google Shape;99;p16"/>
          <p:cNvSpPr txBox="1">
            <a:spLocks noGrp="1"/>
          </p:cNvSpPr>
          <p:nvPr>
            <p:ph type="title"/>
          </p:nvPr>
        </p:nvSpPr>
        <p:spPr>
          <a:xfrm>
            <a:off x="448725" y="2076775"/>
            <a:ext cx="4755900" cy="3324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4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00" name="Google Shape;100;p16"/>
          <p:cNvPicPr preferRelativeResize="0"/>
          <p:nvPr/>
        </p:nvPicPr>
        <p:blipFill rotWithShape="1">
          <a:blip r:embed="rId2">
            <a:alphaModFix/>
          </a:blip>
          <a:srcRect l="13611" t="-44406" r="13640" b="-34292"/>
          <a:stretch/>
        </p:blipFill>
        <p:spPr>
          <a:xfrm>
            <a:off x="7540075" y="0"/>
            <a:ext cx="1420849" cy="8716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1_Title Slide_1">
    <p:spTree>
      <p:nvGrpSpPr>
        <p:cNvPr id="1" name="Shape 101"/>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Horizontal Half Content ">
  <p:cSld name="Horizontal Half Content ">
    <p:spTree>
      <p:nvGrpSpPr>
        <p:cNvPr id="1" name="Shape 102"/>
        <p:cNvGrpSpPr/>
        <p:nvPr/>
      </p:nvGrpSpPr>
      <p:grpSpPr>
        <a:xfrm>
          <a:off x="0" y="0"/>
          <a:ext cx="0" cy="0"/>
          <a:chOff x="0" y="0"/>
          <a:chExt cx="0" cy="0"/>
        </a:xfrm>
      </p:grpSpPr>
      <p:sp>
        <p:nvSpPr>
          <p:cNvPr id="103" name="Google Shape;103;p18"/>
          <p:cNvSpPr>
            <a:spLocks noGrp="1"/>
          </p:cNvSpPr>
          <p:nvPr>
            <p:ph type="pic" idx="2"/>
          </p:nvPr>
        </p:nvSpPr>
        <p:spPr>
          <a:xfrm>
            <a:off x="-91500" y="0"/>
            <a:ext cx="9235500" cy="2350500"/>
          </a:xfrm>
          <a:prstGeom prst="rect">
            <a:avLst/>
          </a:prstGeom>
          <a:solidFill>
            <a:srgbClr val="D8D8D8"/>
          </a:solidFill>
          <a:ln>
            <a:noFill/>
          </a:ln>
        </p:spPr>
        <p:txBody>
          <a:bodyPr spcFirstLastPara="1" wrap="square" lIns="68575" tIns="68575" rIns="68575" bIns="68575" anchor="t" anchorCtr="0"/>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104" name="Google Shape;104;p18"/>
          <p:cNvSpPr/>
          <p:nvPr/>
        </p:nvSpPr>
        <p:spPr>
          <a:xfrm>
            <a:off x="-91100" y="2287225"/>
            <a:ext cx="9235500" cy="2870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05" name="Google Shape;105;p18"/>
          <p:cNvSpPr txBox="1">
            <a:spLocks noGrp="1"/>
          </p:cNvSpPr>
          <p:nvPr>
            <p:ph type="body" idx="1"/>
          </p:nvPr>
        </p:nvSpPr>
        <p:spPr>
          <a:xfrm>
            <a:off x="214314" y="2422863"/>
            <a:ext cx="4231200" cy="505200"/>
          </a:xfrm>
          <a:prstGeom prst="rect">
            <a:avLst/>
          </a:prstGeom>
          <a:noFill/>
          <a:ln>
            <a:noFill/>
          </a:ln>
        </p:spPr>
        <p:txBody>
          <a:bodyPr spcFirstLastPara="1" wrap="square" lIns="91425" tIns="91425" rIns="91425" bIns="91425" anchor="t" anchorCtr="0"/>
          <a:lstStyle>
            <a:lvl1pPr marL="457200" marR="0" lvl="0" indent="-228600" algn="l" rtl="0">
              <a:spcBef>
                <a:spcPts val="480"/>
              </a:spcBef>
              <a:spcAft>
                <a:spcPts val="0"/>
              </a:spcAft>
              <a:buClr>
                <a:srgbClr val="BE0004"/>
              </a:buClr>
              <a:buSzPts val="1400"/>
              <a:buNone/>
              <a:defRPr sz="1400" i="0" u="none" strike="noStrike" cap="none">
                <a:solidFill>
                  <a:srgbClr val="BE0004"/>
                </a:solidFill>
                <a:latin typeface="Arial"/>
                <a:ea typeface="Arial"/>
                <a:cs typeface="Arial"/>
                <a:sym typeface="Arial"/>
              </a:defRPr>
            </a:lvl1pPr>
            <a:lvl2pPr marL="914400" marR="0" lvl="1" indent="-330200" algn="l" rtl="0">
              <a:spcBef>
                <a:spcPts val="560"/>
              </a:spcBef>
              <a:spcAft>
                <a:spcPts val="0"/>
              </a:spcAft>
              <a:buClr>
                <a:schemeClr val="dk1"/>
              </a:buClr>
              <a:buSzPts val="1600"/>
              <a:buChar char="–"/>
              <a:defRPr sz="1600" i="0" u="none" strike="noStrike" cap="none">
                <a:solidFill>
                  <a:schemeClr val="dk1"/>
                </a:solidFill>
                <a:latin typeface="Arial"/>
                <a:ea typeface="Arial"/>
                <a:cs typeface="Arial"/>
                <a:sym typeface="Arial"/>
              </a:defRPr>
            </a:lvl2pPr>
            <a:lvl3pPr marL="1371600" marR="0" lvl="2" indent="-304800" algn="l" rtl="0">
              <a:spcBef>
                <a:spcPts val="480"/>
              </a:spcBef>
              <a:spcAft>
                <a:spcPts val="0"/>
              </a:spcAft>
              <a:buClr>
                <a:schemeClr val="dk1"/>
              </a:buClr>
              <a:buSzPts val="1200"/>
              <a:buChar char="•"/>
              <a:defRPr sz="1200" i="0" u="none" strike="noStrike" cap="none">
                <a:solidFill>
                  <a:schemeClr val="dk1"/>
                </a:solidFill>
                <a:latin typeface="Arial"/>
                <a:ea typeface="Arial"/>
                <a:cs typeface="Arial"/>
                <a:sym typeface="Arial"/>
              </a:defRPr>
            </a:lvl3pPr>
            <a:lvl4pPr marL="1828800" marR="0" lvl="3" indent="-292100" algn="l" rtl="0">
              <a:spcBef>
                <a:spcPts val="400"/>
              </a:spcBef>
              <a:spcAft>
                <a:spcPts val="0"/>
              </a:spcAft>
              <a:buClr>
                <a:schemeClr val="dk1"/>
              </a:buClr>
              <a:buSzPts val="1000"/>
              <a:buChar char="–"/>
              <a:defRPr sz="1000" i="0" u="none" strike="noStrike" cap="none">
                <a:solidFill>
                  <a:schemeClr val="dk1"/>
                </a:solidFill>
                <a:latin typeface="Arial"/>
                <a:ea typeface="Arial"/>
                <a:cs typeface="Arial"/>
                <a:sym typeface="Arial"/>
              </a:defRPr>
            </a:lvl4pPr>
            <a:lvl5pPr marL="2286000" marR="0" lvl="4" indent="-292100" algn="l" rtl="0">
              <a:spcBef>
                <a:spcPts val="400"/>
              </a:spcBef>
              <a:spcAft>
                <a:spcPts val="0"/>
              </a:spcAft>
              <a:buClr>
                <a:schemeClr val="dk1"/>
              </a:buClr>
              <a:buSzPts val="1000"/>
              <a:buChar char="»"/>
              <a:defRPr sz="1000" i="0" u="none" strike="noStrike" cap="none">
                <a:solidFill>
                  <a:schemeClr val="dk1"/>
                </a:solidFill>
                <a:latin typeface="Arial"/>
                <a:ea typeface="Arial"/>
                <a:cs typeface="Arial"/>
                <a:sym typeface="Arial"/>
              </a:defRPr>
            </a:lvl5pPr>
            <a:lvl6pPr marL="2743200" marR="0" lvl="5" indent="-292100" algn="l" rtl="0">
              <a:spcBef>
                <a:spcPts val="400"/>
              </a:spcBef>
              <a:spcAft>
                <a:spcPts val="0"/>
              </a:spcAft>
              <a:buClr>
                <a:schemeClr val="dk1"/>
              </a:buClr>
              <a:buSzPts val="1000"/>
              <a:buChar char="•"/>
              <a:defRPr sz="1000" i="0" u="none" strike="noStrike" cap="none">
                <a:solidFill>
                  <a:schemeClr val="dk1"/>
                </a:solidFill>
                <a:latin typeface="Arial"/>
                <a:ea typeface="Arial"/>
                <a:cs typeface="Arial"/>
                <a:sym typeface="Arial"/>
              </a:defRPr>
            </a:lvl6pPr>
            <a:lvl7pPr marL="3200400" marR="0" lvl="6" indent="-292100" algn="l" rtl="0">
              <a:spcBef>
                <a:spcPts val="400"/>
              </a:spcBef>
              <a:spcAft>
                <a:spcPts val="0"/>
              </a:spcAft>
              <a:buClr>
                <a:schemeClr val="dk1"/>
              </a:buClr>
              <a:buSzPts val="1000"/>
              <a:buChar char="•"/>
              <a:defRPr sz="1000" i="0" u="none" strike="noStrike" cap="none">
                <a:solidFill>
                  <a:schemeClr val="dk1"/>
                </a:solidFill>
                <a:latin typeface="Arial"/>
                <a:ea typeface="Arial"/>
                <a:cs typeface="Arial"/>
                <a:sym typeface="Arial"/>
              </a:defRPr>
            </a:lvl7pPr>
            <a:lvl8pPr marL="3657600" marR="0" lvl="7" indent="-292100" algn="l" rtl="0">
              <a:spcBef>
                <a:spcPts val="400"/>
              </a:spcBef>
              <a:spcAft>
                <a:spcPts val="0"/>
              </a:spcAft>
              <a:buClr>
                <a:schemeClr val="dk1"/>
              </a:buClr>
              <a:buSzPts val="1000"/>
              <a:buChar char="•"/>
              <a:defRPr sz="1000" i="0" u="none" strike="noStrike" cap="none">
                <a:solidFill>
                  <a:schemeClr val="dk1"/>
                </a:solidFill>
                <a:latin typeface="Arial"/>
                <a:ea typeface="Arial"/>
                <a:cs typeface="Arial"/>
                <a:sym typeface="Arial"/>
              </a:defRPr>
            </a:lvl8pPr>
            <a:lvl9pPr marL="4114800" marR="0" lvl="8" indent="-292100" algn="l" rtl="0">
              <a:spcBef>
                <a:spcPts val="400"/>
              </a:spcBef>
              <a:spcAft>
                <a:spcPts val="0"/>
              </a:spcAft>
              <a:buClr>
                <a:schemeClr val="dk1"/>
              </a:buClr>
              <a:buSzPts val="1000"/>
              <a:buChar char="•"/>
              <a:defRPr sz="1000" i="0" u="none" strike="noStrike" cap="none">
                <a:solidFill>
                  <a:schemeClr val="dk1"/>
                </a:solidFill>
                <a:latin typeface="Arial"/>
                <a:ea typeface="Arial"/>
                <a:cs typeface="Arial"/>
                <a:sym typeface="Arial"/>
              </a:defRPr>
            </a:lvl9pPr>
          </a:lstStyle>
          <a:p>
            <a:endParaRPr/>
          </a:p>
        </p:txBody>
      </p:sp>
      <p:sp>
        <p:nvSpPr>
          <p:cNvPr id="106" name="Google Shape;106;p18"/>
          <p:cNvSpPr txBox="1"/>
          <p:nvPr/>
        </p:nvSpPr>
        <p:spPr>
          <a:xfrm>
            <a:off x="3720025" y="2928020"/>
            <a:ext cx="8404200" cy="437100"/>
          </a:xfrm>
          <a:prstGeom prst="rect">
            <a:avLst/>
          </a:prstGeom>
          <a:noFill/>
          <a:ln>
            <a:noFill/>
          </a:ln>
        </p:spPr>
        <p:txBody>
          <a:bodyPr spcFirstLastPara="1" wrap="square" lIns="91425" tIns="45700" rIns="91425" bIns="45700" anchor="t" anchorCtr="0">
            <a:noAutofit/>
          </a:bodyPr>
          <a:lstStyle/>
          <a:p>
            <a:pPr marL="228600" marR="0" lvl="0" indent="-127000" algn="l" rtl="0">
              <a:lnSpc>
                <a:spcPct val="114000"/>
              </a:lnSpc>
              <a:spcBef>
                <a:spcPts val="0"/>
              </a:spcBef>
              <a:spcAft>
                <a:spcPts val="0"/>
              </a:spcAft>
              <a:buClr>
                <a:schemeClr val="dk1"/>
              </a:buClr>
              <a:buSzPts val="1600"/>
              <a:buFont typeface="Noto Sans Symbols"/>
              <a:buNone/>
            </a:pPr>
            <a:endParaRPr sz="1600" b="0" i="0" u="none" strike="noStrike" cap="none">
              <a:solidFill>
                <a:schemeClr val="dk1"/>
              </a:solidFill>
              <a:latin typeface="Arial"/>
              <a:ea typeface="Arial"/>
              <a:cs typeface="Arial"/>
              <a:sym typeface="Arial"/>
            </a:endParaRPr>
          </a:p>
          <a:p>
            <a:pPr marL="228600" marR="0" lvl="0" indent="-127000" algn="l" rtl="0">
              <a:lnSpc>
                <a:spcPct val="114000"/>
              </a:lnSpc>
              <a:spcBef>
                <a:spcPts val="320"/>
              </a:spcBef>
              <a:spcAft>
                <a:spcPts val="0"/>
              </a:spcAft>
              <a:buClr>
                <a:schemeClr val="dk1"/>
              </a:buClr>
              <a:buSzPts val="1600"/>
              <a:buFont typeface="Noto Sans Symbols"/>
              <a:buNone/>
            </a:pPr>
            <a:endParaRPr sz="1600" b="0" i="0" u="none" strike="noStrike" cap="none">
              <a:solidFill>
                <a:schemeClr val="dk1"/>
              </a:solidFill>
              <a:latin typeface="Arial"/>
              <a:ea typeface="Arial"/>
              <a:cs typeface="Arial"/>
              <a:sym typeface="Arial"/>
            </a:endParaRPr>
          </a:p>
        </p:txBody>
      </p:sp>
      <p:sp>
        <p:nvSpPr>
          <p:cNvPr id="107" name="Google Shape;107;p18"/>
          <p:cNvSpPr txBox="1"/>
          <p:nvPr/>
        </p:nvSpPr>
        <p:spPr>
          <a:xfrm>
            <a:off x="3720020" y="3081075"/>
            <a:ext cx="5050800" cy="1770000"/>
          </a:xfrm>
          <a:prstGeom prst="rect">
            <a:avLst/>
          </a:prstGeom>
          <a:noFill/>
          <a:ln>
            <a:noFill/>
          </a:ln>
        </p:spPr>
        <p:txBody>
          <a:bodyPr spcFirstLastPara="1" wrap="square" lIns="91425" tIns="45700" rIns="91425" bIns="45700" anchor="t" anchorCtr="0">
            <a:noAutofit/>
          </a:bodyPr>
          <a:lstStyle/>
          <a:p>
            <a:pPr marL="228600" marR="0" lvl="0" indent="-127000" algn="l" rtl="0">
              <a:lnSpc>
                <a:spcPct val="114000"/>
              </a:lnSpc>
              <a:spcBef>
                <a:spcPts val="0"/>
              </a:spcBef>
              <a:spcAft>
                <a:spcPts val="0"/>
              </a:spcAft>
              <a:buClr>
                <a:schemeClr val="dk1"/>
              </a:buClr>
              <a:buSzPts val="1600"/>
              <a:buFont typeface="Noto Sans Symbols"/>
              <a:buNone/>
            </a:pPr>
            <a:endParaRPr sz="1600" b="0" i="0">
              <a:solidFill>
                <a:schemeClr val="dk1"/>
              </a:solidFill>
              <a:latin typeface="Arial"/>
              <a:ea typeface="Arial"/>
              <a:cs typeface="Arial"/>
              <a:sym typeface="Arial"/>
            </a:endParaRPr>
          </a:p>
          <a:p>
            <a:pPr marL="228600" marR="0" lvl="0" indent="-127000" algn="l" rtl="0">
              <a:lnSpc>
                <a:spcPct val="114000"/>
              </a:lnSpc>
              <a:spcBef>
                <a:spcPts val="320"/>
              </a:spcBef>
              <a:spcAft>
                <a:spcPts val="0"/>
              </a:spcAft>
              <a:buClr>
                <a:schemeClr val="dk1"/>
              </a:buClr>
              <a:buSzPts val="1600"/>
              <a:buFont typeface="Noto Sans Symbols"/>
              <a:buNone/>
            </a:pPr>
            <a:endParaRPr sz="1600" b="0" i="0">
              <a:solidFill>
                <a:schemeClr val="dk1"/>
              </a:solidFill>
              <a:latin typeface="Arial"/>
              <a:ea typeface="Arial"/>
              <a:cs typeface="Arial"/>
              <a:sym typeface="Arial"/>
            </a:endParaRPr>
          </a:p>
        </p:txBody>
      </p:sp>
      <p:pic>
        <p:nvPicPr>
          <p:cNvPr id="108" name="Google Shape;108;p18"/>
          <p:cNvPicPr preferRelativeResize="0"/>
          <p:nvPr/>
        </p:nvPicPr>
        <p:blipFill rotWithShape="1">
          <a:blip r:embed="rId2">
            <a:alphaModFix/>
          </a:blip>
          <a:srcRect l="13611" t="-44406" r="13640" b="-34292"/>
          <a:stretch/>
        </p:blipFill>
        <p:spPr>
          <a:xfrm>
            <a:off x="7540075" y="0"/>
            <a:ext cx="1420849" cy="87167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ull photo with blurb" type="obj">
  <p:cSld name="OBJECT">
    <p:spTree>
      <p:nvGrpSpPr>
        <p:cNvPr id="1" name="Shape 109"/>
        <p:cNvGrpSpPr/>
        <p:nvPr/>
      </p:nvGrpSpPr>
      <p:grpSpPr>
        <a:xfrm>
          <a:off x="0" y="0"/>
          <a:ext cx="0" cy="0"/>
          <a:chOff x="0" y="0"/>
          <a:chExt cx="0" cy="0"/>
        </a:xfrm>
      </p:grpSpPr>
      <p:sp>
        <p:nvSpPr>
          <p:cNvPr id="110" name="Google Shape;110;p19"/>
          <p:cNvSpPr>
            <a:spLocks noGrp="1"/>
          </p:cNvSpPr>
          <p:nvPr>
            <p:ph type="pic" idx="2"/>
          </p:nvPr>
        </p:nvSpPr>
        <p:spPr>
          <a:xfrm>
            <a:off x="0" y="0"/>
            <a:ext cx="9144000" cy="5143500"/>
          </a:xfrm>
          <a:prstGeom prst="rect">
            <a:avLst/>
          </a:prstGeom>
          <a:solidFill>
            <a:srgbClr val="D8D8D8"/>
          </a:solidFill>
          <a:ln>
            <a:noFill/>
          </a:ln>
        </p:spPr>
        <p:txBody>
          <a:bodyPr spcFirstLastPara="1" wrap="square" lIns="68575" tIns="68575" rIns="68575" bIns="68575" anchor="t" anchorCtr="0"/>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111" name="Google Shape;111;p19"/>
          <p:cNvSpPr txBox="1"/>
          <p:nvPr/>
        </p:nvSpPr>
        <p:spPr>
          <a:xfrm>
            <a:off x="366713" y="3081068"/>
            <a:ext cx="8404200" cy="1770000"/>
          </a:xfrm>
          <a:prstGeom prst="rect">
            <a:avLst/>
          </a:prstGeom>
          <a:noFill/>
          <a:ln>
            <a:noFill/>
          </a:ln>
        </p:spPr>
        <p:txBody>
          <a:bodyPr spcFirstLastPara="1" wrap="square" lIns="91425" tIns="45700" rIns="91425" bIns="45700" anchor="t" anchorCtr="0">
            <a:noAutofit/>
          </a:bodyPr>
          <a:lstStyle/>
          <a:p>
            <a:pPr marL="228600" marR="0" lvl="0" indent="-127000" algn="l" rtl="0">
              <a:lnSpc>
                <a:spcPct val="114000"/>
              </a:lnSpc>
              <a:spcBef>
                <a:spcPts val="0"/>
              </a:spcBef>
              <a:spcAft>
                <a:spcPts val="0"/>
              </a:spcAft>
              <a:buClr>
                <a:schemeClr val="dk1"/>
              </a:buClr>
              <a:buSzPts val="1600"/>
              <a:buFont typeface="Noto Sans Symbols"/>
              <a:buNone/>
            </a:pPr>
            <a:endParaRPr sz="1600" b="0" i="0">
              <a:solidFill>
                <a:schemeClr val="dk1"/>
              </a:solidFill>
              <a:latin typeface="Arial"/>
              <a:ea typeface="Arial"/>
              <a:cs typeface="Arial"/>
              <a:sym typeface="Arial"/>
            </a:endParaRPr>
          </a:p>
          <a:p>
            <a:pPr marL="228600" marR="0" lvl="0" indent="-127000" algn="l" rtl="0">
              <a:lnSpc>
                <a:spcPct val="114000"/>
              </a:lnSpc>
              <a:spcBef>
                <a:spcPts val="320"/>
              </a:spcBef>
              <a:spcAft>
                <a:spcPts val="0"/>
              </a:spcAft>
              <a:buClr>
                <a:schemeClr val="dk1"/>
              </a:buClr>
              <a:buSzPts val="1600"/>
              <a:buFont typeface="Noto Sans Symbols"/>
              <a:buNone/>
            </a:pPr>
            <a:endParaRPr sz="1600" b="0" i="0">
              <a:solidFill>
                <a:schemeClr val="dk1"/>
              </a:solidFill>
              <a:latin typeface="Arial"/>
              <a:ea typeface="Arial"/>
              <a:cs typeface="Arial"/>
              <a:sym typeface="Arial"/>
            </a:endParaRPr>
          </a:p>
        </p:txBody>
      </p:sp>
      <p:sp>
        <p:nvSpPr>
          <p:cNvPr id="112" name="Google Shape;112;p19"/>
          <p:cNvSpPr/>
          <p:nvPr/>
        </p:nvSpPr>
        <p:spPr>
          <a:xfrm>
            <a:off x="61913" y="3840792"/>
            <a:ext cx="8556600" cy="1152900"/>
          </a:xfrm>
          <a:prstGeom prst="rect">
            <a:avLst/>
          </a:prstGeom>
          <a:solidFill>
            <a:srgbClr val="BE00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19"/>
          <p:cNvSpPr txBox="1">
            <a:spLocks noGrp="1"/>
          </p:cNvSpPr>
          <p:nvPr>
            <p:ph type="title"/>
          </p:nvPr>
        </p:nvSpPr>
        <p:spPr>
          <a:xfrm>
            <a:off x="224350" y="3469025"/>
            <a:ext cx="5586600" cy="5112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4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4" name="Google Shape;114;p19"/>
          <p:cNvSpPr txBox="1">
            <a:spLocks noGrp="1"/>
          </p:cNvSpPr>
          <p:nvPr>
            <p:ph type="body" idx="1"/>
          </p:nvPr>
        </p:nvSpPr>
        <p:spPr>
          <a:xfrm>
            <a:off x="380750" y="3994350"/>
            <a:ext cx="8009400" cy="856800"/>
          </a:xfrm>
          <a:prstGeom prst="rect">
            <a:avLst/>
          </a:prstGeom>
          <a:noFill/>
          <a:ln>
            <a:noFill/>
          </a:ln>
        </p:spPr>
        <p:txBody>
          <a:bodyPr spcFirstLastPara="1" wrap="square" lIns="91425" tIns="91425" rIns="91425" bIns="91425" anchor="t" anchorCtr="0"/>
          <a:lstStyle>
            <a:lvl1pPr marL="457200" lvl="0" indent="-317500" rtl="0">
              <a:spcBef>
                <a:spcPts val="0"/>
              </a:spcBef>
              <a:spcAft>
                <a:spcPts val="0"/>
              </a:spcAft>
              <a:buClr>
                <a:srgbClr val="FFFFFF"/>
              </a:buClr>
              <a:buSzPts val="1400"/>
              <a:buChar char="●"/>
              <a:defRPr>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292100" rtl="0">
              <a:spcBef>
                <a:spcPts val="0"/>
              </a:spcBef>
              <a:spcAft>
                <a:spcPts val="0"/>
              </a:spcAft>
              <a:buClr>
                <a:srgbClr val="FFFFFF"/>
              </a:buClr>
              <a:buSzPts val="1000"/>
              <a:buChar char="■"/>
              <a:defRPr sz="1000">
                <a:solidFill>
                  <a:srgbClr val="FFFFFF"/>
                </a:solidFill>
              </a:defRPr>
            </a:lvl3pPr>
            <a:lvl4pPr marL="1828800" lvl="3" indent="-292100" rtl="0">
              <a:spcBef>
                <a:spcPts val="0"/>
              </a:spcBef>
              <a:spcAft>
                <a:spcPts val="0"/>
              </a:spcAft>
              <a:buClr>
                <a:srgbClr val="FFFFFF"/>
              </a:buClr>
              <a:buSzPts val="1000"/>
              <a:buChar char="●"/>
              <a:defRPr sz="1000">
                <a:solidFill>
                  <a:srgbClr val="FFFFFF"/>
                </a:solidFill>
              </a:defRPr>
            </a:lvl4pPr>
            <a:lvl5pPr marL="2286000" lvl="4" indent="-292100" rtl="0">
              <a:spcBef>
                <a:spcPts val="0"/>
              </a:spcBef>
              <a:spcAft>
                <a:spcPts val="0"/>
              </a:spcAft>
              <a:buClr>
                <a:srgbClr val="FFFFFF"/>
              </a:buClr>
              <a:buSzPts val="1000"/>
              <a:buChar char="○"/>
              <a:defRPr sz="1000">
                <a:solidFill>
                  <a:srgbClr val="FFFFFF"/>
                </a:solidFill>
              </a:defRPr>
            </a:lvl5pPr>
            <a:lvl6pPr marL="2743200" lvl="5" indent="-292100" rtl="0">
              <a:spcBef>
                <a:spcPts val="0"/>
              </a:spcBef>
              <a:spcAft>
                <a:spcPts val="0"/>
              </a:spcAft>
              <a:buClr>
                <a:srgbClr val="FFFFFF"/>
              </a:buClr>
              <a:buSzPts val="1000"/>
              <a:buChar char="■"/>
              <a:defRPr sz="1000">
                <a:solidFill>
                  <a:srgbClr val="FFFFFF"/>
                </a:solidFill>
              </a:defRPr>
            </a:lvl6pPr>
            <a:lvl7pPr marL="3200400" lvl="6" indent="-292100" rtl="0">
              <a:spcBef>
                <a:spcPts val="0"/>
              </a:spcBef>
              <a:spcAft>
                <a:spcPts val="0"/>
              </a:spcAft>
              <a:buClr>
                <a:srgbClr val="FFFFFF"/>
              </a:buClr>
              <a:buSzPts val="1000"/>
              <a:buChar char="●"/>
              <a:defRPr sz="1000">
                <a:solidFill>
                  <a:srgbClr val="FFFFFF"/>
                </a:solidFill>
              </a:defRPr>
            </a:lvl7pPr>
            <a:lvl8pPr marL="3657600" lvl="7" indent="-292100" rtl="0">
              <a:spcBef>
                <a:spcPts val="0"/>
              </a:spcBef>
              <a:spcAft>
                <a:spcPts val="0"/>
              </a:spcAft>
              <a:buClr>
                <a:srgbClr val="FFFFFF"/>
              </a:buClr>
              <a:buSzPts val="1000"/>
              <a:buChar char="○"/>
              <a:defRPr sz="1000">
                <a:solidFill>
                  <a:srgbClr val="FFFFFF"/>
                </a:solidFill>
              </a:defRPr>
            </a:lvl8pPr>
            <a:lvl9pPr marL="4114800" lvl="8" indent="-292100" rtl="0">
              <a:spcBef>
                <a:spcPts val="0"/>
              </a:spcBef>
              <a:spcAft>
                <a:spcPts val="0"/>
              </a:spcAft>
              <a:buClr>
                <a:srgbClr val="FFFFFF"/>
              </a:buClr>
              <a:buSzPts val="1000"/>
              <a:buChar char="■"/>
              <a:defRPr sz="1000">
                <a:solidFill>
                  <a:srgbClr val="FFFFFF"/>
                </a:solidFill>
              </a:defRPr>
            </a:lvl9pPr>
          </a:lstStyle>
          <a:p>
            <a:endParaRPr/>
          </a:p>
        </p:txBody>
      </p:sp>
      <p:pic>
        <p:nvPicPr>
          <p:cNvPr id="115" name="Google Shape;115;p19"/>
          <p:cNvPicPr preferRelativeResize="0"/>
          <p:nvPr/>
        </p:nvPicPr>
        <p:blipFill rotWithShape="1">
          <a:blip r:embed="rId2">
            <a:alphaModFix/>
          </a:blip>
          <a:srcRect l="13611" t="-44406" r="13640" b="-34292"/>
          <a:stretch/>
        </p:blipFill>
        <p:spPr>
          <a:xfrm>
            <a:off x="7540075" y="0"/>
            <a:ext cx="1420849" cy="8716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Full photo background">
  <p:cSld name="OBJECT_1">
    <p:spTree>
      <p:nvGrpSpPr>
        <p:cNvPr id="1" name="Shape 116"/>
        <p:cNvGrpSpPr/>
        <p:nvPr/>
      </p:nvGrpSpPr>
      <p:grpSpPr>
        <a:xfrm>
          <a:off x="0" y="0"/>
          <a:ext cx="0" cy="0"/>
          <a:chOff x="0" y="0"/>
          <a:chExt cx="0" cy="0"/>
        </a:xfrm>
      </p:grpSpPr>
      <p:sp>
        <p:nvSpPr>
          <p:cNvPr id="117" name="Google Shape;117;p20"/>
          <p:cNvSpPr>
            <a:spLocks noGrp="1"/>
          </p:cNvSpPr>
          <p:nvPr>
            <p:ph type="pic" idx="2"/>
          </p:nvPr>
        </p:nvSpPr>
        <p:spPr>
          <a:xfrm>
            <a:off x="0" y="0"/>
            <a:ext cx="9144000" cy="5143500"/>
          </a:xfrm>
          <a:prstGeom prst="rect">
            <a:avLst/>
          </a:prstGeom>
          <a:solidFill>
            <a:srgbClr val="D8D8D8"/>
          </a:solidFill>
          <a:ln>
            <a:noFill/>
          </a:ln>
        </p:spPr>
        <p:txBody>
          <a:bodyPr spcFirstLastPara="1" wrap="square" lIns="68575" tIns="68575" rIns="68575" bIns="68575" anchor="t" anchorCtr="0"/>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118" name="Google Shape;118;p20"/>
          <p:cNvSpPr txBox="1"/>
          <p:nvPr/>
        </p:nvSpPr>
        <p:spPr>
          <a:xfrm>
            <a:off x="3720025" y="2928020"/>
            <a:ext cx="8404200" cy="437100"/>
          </a:xfrm>
          <a:prstGeom prst="rect">
            <a:avLst/>
          </a:prstGeom>
          <a:noFill/>
          <a:ln>
            <a:noFill/>
          </a:ln>
        </p:spPr>
        <p:txBody>
          <a:bodyPr spcFirstLastPara="1" wrap="square" lIns="91425" tIns="45700" rIns="91425" bIns="45700" anchor="t" anchorCtr="0">
            <a:noAutofit/>
          </a:bodyPr>
          <a:lstStyle/>
          <a:p>
            <a:pPr marL="228600" marR="0" lvl="0" indent="-127000" algn="l" rtl="0">
              <a:lnSpc>
                <a:spcPct val="114000"/>
              </a:lnSpc>
              <a:spcBef>
                <a:spcPts val="0"/>
              </a:spcBef>
              <a:spcAft>
                <a:spcPts val="0"/>
              </a:spcAft>
              <a:buClr>
                <a:schemeClr val="dk1"/>
              </a:buClr>
              <a:buSzPts val="1600"/>
              <a:buFont typeface="Noto Sans Symbols"/>
              <a:buNone/>
            </a:pPr>
            <a:endParaRPr sz="1600" b="0" i="0" u="none" strike="noStrike" cap="none">
              <a:solidFill>
                <a:schemeClr val="dk1"/>
              </a:solidFill>
              <a:latin typeface="Arial"/>
              <a:ea typeface="Arial"/>
              <a:cs typeface="Arial"/>
              <a:sym typeface="Arial"/>
            </a:endParaRPr>
          </a:p>
          <a:p>
            <a:pPr marL="228600" marR="0" lvl="0" indent="-127000" algn="l" rtl="0">
              <a:lnSpc>
                <a:spcPct val="114000"/>
              </a:lnSpc>
              <a:spcBef>
                <a:spcPts val="320"/>
              </a:spcBef>
              <a:spcAft>
                <a:spcPts val="0"/>
              </a:spcAft>
              <a:buClr>
                <a:schemeClr val="dk1"/>
              </a:buClr>
              <a:buSzPts val="1600"/>
              <a:buFont typeface="Noto Sans Symbols"/>
              <a:buNone/>
            </a:pPr>
            <a:endParaRPr sz="1600" b="0" i="0" u="none" strike="noStrike" cap="none">
              <a:solidFill>
                <a:schemeClr val="dk1"/>
              </a:solidFill>
              <a:latin typeface="Arial"/>
              <a:ea typeface="Arial"/>
              <a:cs typeface="Arial"/>
              <a:sym typeface="Arial"/>
            </a:endParaRPr>
          </a:p>
        </p:txBody>
      </p:sp>
      <p:sp>
        <p:nvSpPr>
          <p:cNvPr id="119" name="Google Shape;119;p20"/>
          <p:cNvSpPr txBox="1"/>
          <p:nvPr/>
        </p:nvSpPr>
        <p:spPr>
          <a:xfrm>
            <a:off x="366713" y="3081068"/>
            <a:ext cx="8404200" cy="1770000"/>
          </a:xfrm>
          <a:prstGeom prst="rect">
            <a:avLst/>
          </a:prstGeom>
          <a:noFill/>
          <a:ln>
            <a:noFill/>
          </a:ln>
        </p:spPr>
        <p:txBody>
          <a:bodyPr spcFirstLastPara="1" wrap="square" lIns="91425" tIns="45700" rIns="91425" bIns="45700" anchor="t" anchorCtr="0">
            <a:noAutofit/>
          </a:bodyPr>
          <a:lstStyle/>
          <a:p>
            <a:pPr marL="228600" marR="0" lvl="0" indent="-127000" algn="l" rtl="0">
              <a:lnSpc>
                <a:spcPct val="114000"/>
              </a:lnSpc>
              <a:spcBef>
                <a:spcPts val="0"/>
              </a:spcBef>
              <a:spcAft>
                <a:spcPts val="0"/>
              </a:spcAft>
              <a:buClr>
                <a:schemeClr val="dk1"/>
              </a:buClr>
              <a:buSzPts val="1600"/>
              <a:buFont typeface="Noto Sans Symbols"/>
              <a:buNone/>
            </a:pPr>
            <a:endParaRPr sz="1600" b="0" i="0">
              <a:solidFill>
                <a:schemeClr val="dk1"/>
              </a:solidFill>
              <a:latin typeface="Arial"/>
              <a:ea typeface="Arial"/>
              <a:cs typeface="Arial"/>
              <a:sym typeface="Arial"/>
            </a:endParaRPr>
          </a:p>
          <a:p>
            <a:pPr marL="228600" marR="0" lvl="0" indent="-127000" algn="l" rtl="0">
              <a:lnSpc>
                <a:spcPct val="114000"/>
              </a:lnSpc>
              <a:spcBef>
                <a:spcPts val="320"/>
              </a:spcBef>
              <a:spcAft>
                <a:spcPts val="0"/>
              </a:spcAft>
              <a:buClr>
                <a:schemeClr val="dk1"/>
              </a:buClr>
              <a:buSzPts val="1600"/>
              <a:buFont typeface="Noto Sans Symbols"/>
              <a:buNone/>
            </a:pPr>
            <a:endParaRPr sz="1600" b="0" i="0">
              <a:solidFill>
                <a:schemeClr val="dk1"/>
              </a:solidFill>
              <a:latin typeface="Arial"/>
              <a:ea typeface="Arial"/>
              <a:cs typeface="Arial"/>
              <a:sym typeface="Arial"/>
            </a:endParaRPr>
          </a:p>
        </p:txBody>
      </p:sp>
      <p:pic>
        <p:nvPicPr>
          <p:cNvPr id="120" name="Google Shape;120;p20"/>
          <p:cNvPicPr preferRelativeResize="0"/>
          <p:nvPr/>
        </p:nvPicPr>
        <p:blipFill rotWithShape="1">
          <a:blip r:embed="rId2">
            <a:alphaModFix/>
          </a:blip>
          <a:srcRect l="13611" t="-44406" r="13640" b="-34292"/>
          <a:stretch/>
        </p:blipFill>
        <p:spPr>
          <a:xfrm>
            <a:off x="7540075" y="0"/>
            <a:ext cx="1420849" cy="87167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 Callout">
  <p:cSld name="OBJECT_1_1">
    <p:spTree>
      <p:nvGrpSpPr>
        <p:cNvPr id="1" name="Shape 121"/>
        <p:cNvGrpSpPr/>
        <p:nvPr/>
      </p:nvGrpSpPr>
      <p:grpSpPr>
        <a:xfrm>
          <a:off x="0" y="0"/>
          <a:ext cx="0" cy="0"/>
          <a:chOff x="0" y="0"/>
          <a:chExt cx="0" cy="0"/>
        </a:xfrm>
      </p:grpSpPr>
      <p:sp>
        <p:nvSpPr>
          <p:cNvPr id="122" name="Google Shape;122;p21"/>
          <p:cNvSpPr>
            <a:spLocks noGrp="1"/>
          </p:cNvSpPr>
          <p:nvPr>
            <p:ph type="pic" idx="2"/>
          </p:nvPr>
        </p:nvSpPr>
        <p:spPr>
          <a:xfrm>
            <a:off x="0" y="0"/>
            <a:ext cx="9144000" cy="5143500"/>
          </a:xfrm>
          <a:prstGeom prst="rect">
            <a:avLst/>
          </a:prstGeom>
          <a:solidFill>
            <a:srgbClr val="D8D8D8"/>
          </a:solidFill>
          <a:ln>
            <a:noFill/>
          </a:ln>
        </p:spPr>
        <p:txBody>
          <a:bodyPr spcFirstLastPara="1" wrap="square" lIns="68575" tIns="68575" rIns="68575" bIns="68575" anchor="t" anchorCtr="0"/>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123" name="Google Shape;123;p21"/>
          <p:cNvSpPr txBox="1"/>
          <p:nvPr/>
        </p:nvSpPr>
        <p:spPr>
          <a:xfrm>
            <a:off x="3720025" y="2928020"/>
            <a:ext cx="8404200" cy="437100"/>
          </a:xfrm>
          <a:prstGeom prst="rect">
            <a:avLst/>
          </a:prstGeom>
          <a:noFill/>
          <a:ln>
            <a:noFill/>
          </a:ln>
        </p:spPr>
        <p:txBody>
          <a:bodyPr spcFirstLastPara="1" wrap="square" lIns="91425" tIns="45700" rIns="91425" bIns="45700" anchor="t" anchorCtr="0">
            <a:noAutofit/>
          </a:bodyPr>
          <a:lstStyle/>
          <a:p>
            <a:pPr marL="228600" marR="0" lvl="0" indent="-127000" algn="l" rtl="0">
              <a:lnSpc>
                <a:spcPct val="114000"/>
              </a:lnSpc>
              <a:spcBef>
                <a:spcPts val="0"/>
              </a:spcBef>
              <a:spcAft>
                <a:spcPts val="0"/>
              </a:spcAft>
              <a:buClr>
                <a:schemeClr val="dk1"/>
              </a:buClr>
              <a:buSzPts val="1600"/>
              <a:buFont typeface="Noto Sans Symbols"/>
              <a:buNone/>
            </a:pPr>
            <a:endParaRPr sz="1600" b="0" i="0" u="none" strike="noStrike" cap="none">
              <a:solidFill>
                <a:schemeClr val="dk1"/>
              </a:solidFill>
              <a:latin typeface="Arial"/>
              <a:ea typeface="Arial"/>
              <a:cs typeface="Arial"/>
              <a:sym typeface="Arial"/>
            </a:endParaRPr>
          </a:p>
          <a:p>
            <a:pPr marL="228600" marR="0" lvl="0" indent="-127000" algn="l" rtl="0">
              <a:lnSpc>
                <a:spcPct val="114000"/>
              </a:lnSpc>
              <a:spcBef>
                <a:spcPts val="320"/>
              </a:spcBef>
              <a:spcAft>
                <a:spcPts val="0"/>
              </a:spcAft>
              <a:buClr>
                <a:schemeClr val="dk1"/>
              </a:buClr>
              <a:buSzPts val="1600"/>
              <a:buFont typeface="Noto Sans Symbols"/>
              <a:buNone/>
            </a:pPr>
            <a:endParaRPr sz="1600" b="0" i="0" u="none" strike="noStrike" cap="none">
              <a:solidFill>
                <a:schemeClr val="dk1"/>
              </a:solidFill>
              <a:latin typeface="Arial"/>
              <a:ea typeface="Arial"/>
              <a:cs typeface="Arial"/>
              <a:sym typeface="Arial"/>
            </a:endParaRPr>
          </a:p>
        </p:txBody>
      </p:sp>
      <p:sp>
        <p:nvSpPr>
          <p:cNvPr id="124" name="Google Shape;124;p21"/>
          <p:cNvSpPr txBox="1"/>
          <p:nvPr/>
        </p:nvSpPr>
        <p:spPr>
          <a:xfrm>
            <a:off x="366713" y="3081068"/>
            <a:ext cx="8404200" cy="1770000"/>
          </a:xfrm>
          <a:prstGeom prst="rect">
            <a:avLst/>
          </a:prstGeom>
          <a:noFill/>
          <a:ln>
            <a:noFill/>
          </a:ln>
        </p:spPr>
        <p:txBody>
          <a:bodyPr spcFirstLastPara="1" wrap="square" lIns="91425" tIns="45700" rIns="91425" bIns="45700" anchor="t" anchorCtr="0">
            <a:noAutofit/>
          </a:bodyPr>
          <a:lstStyle/>
          <a:p>
            <a:pPr marL="228600" marR="0" lvl="0" indent="-127000" algn="l" rtl="0">
              <a:lnSpc>
                <a:spcPct val="114000"/>
              </a:lnSpc>
              <a:spcBef>
                <a:spcPts val="0"/>
              </a:spcBef>
              <a:spcAft>
                <a:spcPts val="0"/>
              </a:spcAft>
              <a:buClr>
                <a:schemeClr val="dk1"/>
              </a:buClr>
              <a:buSzPts val="1600"/>
              <a:buFont typeface="Noto Sans Symbols"/>
              <a:buNone/>
            </a:pPr>
            <a:endParaRPr sz="1600" b="0" i="0">
              <a:solidFill>
                <a:schemeClr val="dk1"/>
              </a:solidFill>
              <a:latin typeface="Arial"/>
              <a:ea typeface="Arial"/>
              <a:cs typeface="Arial"/>
              <a:sym typeface="Arial"/>
            </a:endParaRPr>
          </a:p>
          <a:p>
            <a:pPr marL="228600" marR="0" lvl="0" indent="-127000" algn="l" rtl="0">
              <a:lnSpc>
                <a:spcPct val="114000"/>
              </a:lnSpc>
              <a:spcBef>
                <a:spcPts val="320"/>
              </a:spcBef>
              <a:spcAft>
                <a:spcPts val="0"/>
              </a:spcAft>
              <a:buClr>
                <a:schemeClr val="dk1"/>
              </a:buClr>
              <a:buSzPts val="1600"/>
              <a:buFont typeface="Noto Sans Symbols"/>
              <a:buNone/>
            </a:pPr>
            <a:endParaRPr sz="1600" b="0" i="0">
              <a:solidFill>
                <a:schemeClr val="dk1"/>
              </a:solidFill>
              <a:latin typeface="Arial"/>
              <a:ea typeface="Arial"/>
              <a:cs typeface="Arial"/>
              <a:sym typeface="Arial"/>
            </a:endParaRPr>
          </a:p>
        </p:txBody>
      </p:sp>
      <p:sp>
        <p:nvSpPr>
          <p:cNvPr id="125" name="Google Shape;125;p21"/>
          <p:cNvSpPr/>
          <p:nvPr/>
        </p:nvSpPr>
        <p:spPr>
          <a:xfrm>
            <a:off x="1259825" y="1038375"/>
            <a:ext cx="6618000" cy="3641400"/>
          </a:xfrm>
          <a:prstGeom prst="rect">
            <a:avLst/>
          </a:prstGeom>
          <a:solidFill>
            <a:srgbClr val="BE0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1"/>
          <p:cNvSpPr txBox="1">
            <a:spLocks noGrp="1"/>
          </p:cNvSpPr>
          <p:nvPr>
            <p:ph type="body" idx="1"/>
          </p:nvPr>
        </p:nvSpPr>
        <p:spPr>
          <a:xfrm>
            <a:off x="1509125" y="2045125"/>
            <a:ext cx="6050400" cy="2337000"/>
          </a:xfrm>
          <a:prstGeom prst="rect">
            <a:avLst/>
          </a:prstGeom>
          <a:noFill/>
          <a:ln>
            <a:noFill/>
          </a:ln>
        </p:spPr>
        <p:txBody>
          <a:bodyPr spcFirstLastPara="1" wrap="square" lIns="91425" tIns="91425" rIns="91425" bIns="91425" anchor="t" anchorCtr="0"/>
          <a:lstStyle>
            <a:lvl1pPr marL="457200" lvl="0" indent="-317500" rtl="0">
              <a:spcBef>
                <a:spcPts val="0"/>
              </a:spcBef>
              <a:spcAft>
                <a:spcPts val="0"/>
              </a:spcAft>
              <a:buClr>
                <a:srgbClr val="FFFFFF"/>
              </a:buClr>
              <a:buSzPts val="1400"/>
              <a:buChar char="●"/>
              <a:defRPr>
                <a:solidFill>
                  <a:srgbClr val="FFFFFF"/>
                </a:solidFill>
              </a:defRPr>
            </a:lvl1pPr>
            <a:lvl2pPr marL="914400" lvl="1" indent="-317500" rtl="0">
              <a:spcBef>
                <a:spcPts val="0"/>
              </a:spcBef>
              <a:spcAft>
                <a:spcPts val="0"/>
              </a:spcAft>
              <a:buClr>
                <a:srgbClr val="FFFFFF"/>
              </a:buClr>
              <a:buSzPts val="1400"/>
              <a:buChar char="○"/>
              <a:defRPr>
                <a:solidFill>
                  <a:srgbClr val="FFFFFF"/>
                </a:solidFill>
              </a:defRPr>
            </a:lvl2pPr>
            <a:lvl3pPr marL="1371600" lvl="2" indent="-317500" rtl="0">
              <a:spcBef>
                <a:spcPts val="0"/>
              </a:spcBef>
              <a:spcAft>
                <a:spcPts val="0"/>
              </a:spcAft>
              <a:buClr>
                <a:srgbClr val="FFFFFF"/>
              </a:buClr>
              <a:buSzPts val="1400"/>
              <a:buChar char="■"/>
              <a:defRPr>
                <a:solidFill>
                  <a:srgbClr val="FFFFFF"/>
                </a:solidFill>
              </a:defRPr>
            </a:lvl3pPr>
            <a:lvl4pPr marL="1828800" lvl="3" indent="-317500" rtl="0">
              <a:spcBef>
                <a:spcPts val="0"/>
              </a:spcBef>
              <a:spcAft>
                <a:spcPts val="0"/>
              </a:spcAft>
              <a:buClr>
                <a:srgbClr val="FFFFFF"/>
              </a:buClr>
              <a:buSzPts val="1400"/>
              <a:buChar char="●"/>
              <a:defRPr>
                <a:solidFill>
                  <a:srgbClr val="FFFFFF"/>
                </a:solidFill>
              </a:defRPr>
            </a:lvl4pPr>
            <a:lvl5pPr marL="2286000" lvl="4" indent="-317500" rtl="0">
              <a:spcBef>
                <a:spcPts val="0"/>
              </a:spcBef>
              <a:spcAft>
                <a:spcPts val="0"/>
              </a:spcAft>
              <a:buClr>
                <a:srgbClr val="FFFFFF"/>
              </a:buClr>
              <a:buSzPts val="1400"/>
              <a:buChar char="○"/>
              <a:defRPr>
                <a:solidFill>
                  <a:srgbClr val="FFFFFF"/>
                </a:solidFill>
              </a:defRPr>
            </a:lvl5pPr>
            <a:lvl6pPr marL="2743200" lvl="5" indent="-317500" rtl="0">
              <a:spcBef>
                <a:spcPts val="0"/>
              </a:spcBef>
              <a:spcAft>
                <a:spcPts val="0"/>
              </a:spcAft>
              <a:buClr>
                <a:srgbClr val="FFFFFF"/>
              </a:buClr>
              <a:buSzPts val="1400"/>
              <a:buChar char="■"/>
              <a:defRPr>
                <a:solidFill>
                  <a:srgbClr val="FFFFFF"/>
                </a:solidFill>
              </a:defRPr>
            </a:lvl6pPr>
            <a:lvl7pPr marL="3200400" lvl="6" indent="-317500" rtl="0">
              <a:spcBef>
                <a:spcPts val="0"/>
              </a:spcBef>
              <a:spcAft>
                <a:spcPts val="0"/>
              </a:spcAft>
              <a:buClr>
                <a:srgbClr val="FFFFFF"/>
              </a:buClr>
              <a:buSzPts val="1400"/>
              <a:buChar char="●"/>
              <a:defRPr>
                <a:solidFill>
                  <a:srgbClr val="FFFFFF"/>
                </a:solidFill>
              </a:defRPr>
            </a:lvl7pPr>
            <a:lvl8pPr marL="3657600" lvl="7" indent="-317500" rtl="0">
              <a:spcBef>
                <a:spcPts val="0"/>
              </a:spcBef>
              <a:spcAft>
                <a:spcPts val="0"/>
              </a:spcAft>
              <a:buClr>
                <a:srgbClr val="FFFFFF"/>
              </a:buClr>
              <a:buSzPts val="1400"/>
              <a:buChar char="○"/>
              <a:defRPr>
                <a:solidFill>
                  <a:srgbClr val="FFFFFF"/>
                </a:solidFill>
              </a:defRPr>
            </a:lvl8pPr>
            <a:lvl9pPr marL="4114800" lvl="8" indent="-317500" rtl="0">
              <a:spcBef>
                <a:spcPts val="0"/>
              </a:spcBef>
              <a:spcAft>
                <a:spcPts val="0"/>
              </a:spcAft>
              <a:buClr>
                <a:srgbClr val="FFFFFF"/>
              </a:buClr>
              <a:buSzPts val="1400"/>
              <a:buChar char="■"/>
              <a:defRPr>
                <a:solidFill>
                  <a:srgbClr val="FFFFFF"/>
                </a:solidFill>
              </a:defRPr>
            </a:lvl9pPr>
          </a:lstStyle>
          <a:p>
            <a:endParaRPr/>
          </a:p>
        </p:txBody>
      </p:sp>
      <p:sp>
        <p:nvSpPr>
          <p:cNvPr id="127" name="Google Shape;127;p21"/>
          <p:cNvSpPr txBox="1">
            <a:spLocks noGrp="1"/>
          </p:cNvSpPr>
          <p:nvPr>
            <p:ph type="title"/>
          </p:nvPr>
        </p:nvSpPr>
        <p:spPr>
          <a:xfrm>
            <a:off x="1533850" y="1411150"/>
            <a:ext cx="6012600" cy="7773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4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28" name="Google Shape;128;p21"/>
          <p:cNvPicPr preferRelativeResize="0"/>
          <p:nvPr/>
        </p:nvPicPr>
        <p:blipFill rotWithShape="1">
          <a:blip r:embed="rId2">
            <a:alphaModFix/>
          </a:blip>
          <a:srcRect l="13611" t="-44406" r="13640" b="-34292"/>
          <a:stretch/>
        </p:blipFill>
        <p:spPr>
          <a:xfrm>
            <a:off x="7540075" y="0"/>
            <a:ext cx="1420849" cy="8716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 Full Photo">
  <p:cSld name="1_Title Slide_2">
    <p:spTree>
      <p:nvGrpSpPr>
        <p:cNvPr id="1" name="Shape 19"/>
        <p:cNvGrpSpPr/>
        <p:nvPr/>
      </p:nvGrpSpPr>
      <p:grpSpPr>
        <a:xfrm>
          <a:off x="0" y="0"/>
          <a:ext cx="0" cy="0"/>
          <a:chOff x="0" y="0"/>
          <a:chExt cx="0" cy="0"/>
        </a:xfrm>
      </p:grpSpPr>
      <p:sp>
        <p:nvSpPr>
          <p:cNvPr id="20" name="Google Shape;20;p3"/>
          <p:cNvSpPr txBox="1">
            <a:spLocks noGrp="1"/>
          </p:cNvSpPr>
          <p:nvPr>
            <p:ph type="body" idx="1"/>
          </p:nvPr>
        </p:nvSpPr>
        <p:spPr>
          <a:xfrm>
            <a:off x="448725" y="3191975"/>
            <a:ext cx="3572100" cy="332400"/>
          </a:xfrm>
          <a:prstGeom prst="rect">
            <a:avLst/>
          </a:prstGeom>
          <a:noFill/>
          <a:ln>
            <a:noFill/>
          </a:ln>
        </p:spPr>
        <p:txBody>
          <a:bodyPr spcFirstLastPara="1" wrap="square" lIns="91425" tIns="91425" rIns="91425" bIns="91425" anchor="t" anchorCtr="0"/>
          <a:lstStyle>
            <a:lvl1pPr marL="457200" lvl="0" indent="-304800" rtl="0">
              <a:spcBef>
                <a:spcPts val="0"/>
              </a:spcBef>
              <a:spcAft>
                <a:spcPts val="0"/>
              </a:spcAft>
              <a:buClr>
                <a:srgbClr val="FFFFFF"/>
              </a:buClr>
              <a:buSzPts val="1200"/>
              <a:buChar char="●"/>
              <a:defRPr sz="12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21" name="Google Shape;21;p3"/>
          <p:cNvSpPr txBox="1">
            <a:spLocks noGrp="1"/>
          </p:cNvSpPr>
          <p:nvPr>
            <p:ph type="body" idx="2"/>
          </p:nvPr>
        </p:nvSpPr>
        <p:spPr>
          <a:xfrm>
            <a:off x="448725" y="3524250"/>
            <a:ext cx="3572100" cy="1363800"/>
          </a:xfrm>
          <a:prstGeom prst="rect">
            <a:avLst/>
          </a:prstGeom>
          <a:noFill/>
          <a:ln>
            <a:noFill/>
          </a:ln>
        </p:spPr>
        <p:txBody>
          <a:bodyPr spcFirstLastPara="1" wrap="square" lIns="91425" tIns="91425" rIns="91425" bIns="91425" anchor="t" anchorCtr="0"/>
          <a:lstStyle>
            <a:lvl1pPr marL="457200" lvl="0" indent="-304800" rtl="0">
              <a:spcBef>
                <a:spcPts val="0"/>
              </a:spcBef>
              <a:spcAft>
                <a:spcPts val="0"/>
              </a:spcAft>
              <a:buClr>
                <a:srgbClr val="FFFFFF"/>
              </a:buClr>
              <a:buSzPts val="1200"/>
              <a:buChar char="●"/>
              <a:defRPr sz="12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22" name="Google Shape;22;p3"/>
          <p:cNvSpPr txBox="1">
            <a:spLocks noGrp="1"/>
          </p:cNvSpPr>
          <p:nvPr>
            <p:ph type="body" idx="3"/>
          </p:nvPr>
        </p:nvSpPr>
        <p:spPr>
          <a:xfrm>
            <a:off x="5093825" y="3191975"/>
            <a:ext cx="3572100" cy="332400"/>
          </a:xfrm>
          <a:prstGeom prst="rect">
            <a:avLst/>
          </a:prstGeom>
          <a:noFill/>
          <a:ln>
            <a:noFill/>
          </a:ln>
        </p:spPr>
        <p:txBody>
          <a:bodyPr spcFirstLastPara="1" wrap="square" lIns="91425" tIns="91425" rIns="91425" bIns="91425" anchor="t" anchorCtr="0"/>
          <a:lstStyle>
            <a:lvl1pPr marL="457200" lvl="0" indent="-304800" rtl="0">
              <a:spcBef>
                <a:spcPts val="0"/>
              </a:spcBef>
              <a:spcAft>
                <a:spcPts val="0"/>
              </a:spcAft>
              <a:buClr>
                <a:srgbClr val="FFFFFF"/>
              </a:buClr>
              <a:buSzPts val="1200"/>
              <a:buChar char="●"/>
              <a:defRPr sz="12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23" name="Google Shape;23;p3"/>
          <p:cNvSpPr txBox="1">
            <a:spLocks noGrp="1"/>
          </p:cNvSpPr>
          <p:nvPr>
            <p:ph type="body" idx="4"/>
          </p:nvPr>
        </p:nvSpPr>
        <p:spPr>
          <a:xfrm>
            <a:off x="5093825" y="3524250"/>
            <a:ext cx="3572100" cy="1363800"/>
          </a:xfrm>
          <a:prstGeom prst="rect">
            <a:avLst/>
          </a:prstGeom>
          <a:noFill/>
          <a:ln>
            <a:noFill/>
          </a:ln>
        </p:spPr>
        <p:txBody>
          <a:bodyPr spcFirstLastPara="1" wrap="square" lIns="91425" tIns="91425" rIns="91425" bIns="91425" anchor="t" anchorCtr="0"/>
          <a:lstStyle>
            <a:lvl1pPr marL="457200" lvl="0" indent="-304800" rtl="0">
              <a:spcBef>
                <a:spcPts val="0"/>
              </a:spcBef>
              <a:spcAft>
                <a:spcPts val="0"/>
              </a:spcAft>
              <a:buClr>
                <a:srgbClr val="FFFFFF"/>
              </a:buClr>
              <a:buSzPts val="1200"/>
              <a:buChar char="●"/>
              <a:defRPr sz="1200">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304800" rtl="0">
              <a:spcBef>
                <a:spcPts val="0"/>
              </a:spcBef>
              <a:spcAft>
                <a:spcPts val="0"/>
              </a:spcAft>
              <a:buClr>
                <a:srgbClr val="FFFFFF"/>
              </a:buClr>
              <a:buSzPts val="1200"/>
              <a:buChar char="■"/>
              <a:defRPr sz="1200">
                <a:solidFill>
                  <a:srgbClr val="FFFFFF"/>
                </a:solidFill>
              </a:defRPr>
            </a:lvl3pPr>
            <a:lvl4pPr marL="1828800" lvl="3" indent="-304800" rtl="0">
              <a:spcBef>
                <a:spcPts val="0"/>
              </a:spcBef>
              <a:spcAft>
                <a:spcPts val="0"/>
              </a:spcAft>
              <a:buClr>
                <a:srgbClr val="FFFFFF"/>
              </a:buClr>
              <a:buSzPts val="1200"/>
              <a:buChar char="●"/>
              <a:defRPr sz="1200">
                <a:solidFill>
                  <a:srgbClr val="FFFFFF"/>
                </a:solidFill>
              </a:defRPr>
            </a:lvl4pPr>
            <a:lvl5pPr marL="2286000" lvl="4" indent="-304800" rtl="0">
              <a:spcBef>
                <a:spcPts val="0"/>
              </a:spcBef>
              <a:spcAft>
                <a:spcPts val="0"/>
              </a:spcAft>
              <a:buClr>
                <a:srgbClr val="FFFFFF"/>
              </a:buClr>
              <a:buSzPts val="1200"/>
              <a:buChar char="○"/>
              <a:defRPr sz="1200">
                <a:solidFill>
                  <a:srgbClr val="FFFFFF"/>
                </a:solidFill>
              </a:defRPr>
            </a:lvl5pPr>
            <a:lvl6pPr marL="2743200" lvl="5" indent="-304800" rtl="0">
              <a:spcBef>
                <a:spcPts val="0"/>
              </a:spcBef>
              <a:spcAft>
                <a:spcPts val="0"/>
              </a:spcAft>
              <a:buClr>
                <a:srgbClr val="FFFFFF"/>
              </a:buClr>
              <a:buSzPts val="1200"/>
              <a:buChar char="■"/>
              <a:defRPr sz="1200">
                <a:solidFill>
                  <a:srgbClr val="FFFFFF"/>
                </a:solidFill>
              </a:defRPr>
            </a:lvl6pPr>
            <a:lvl7pPr marL="3200400" lvl="6" indent="-304800" rtl="0">
              <a:spcBef>
                <a:spcPts val="0"/>
              </a:spcBef>
              <a:spcAft>
                <a:spcPts val="0"/>
              </a:spcAft>
              <a:buClr>
                <a:srgbClr val="FFFFFF"/>
              </a:buClr>
              <a:buSzPts val="1200"/>
              <a:buChar char="●"/>
              <a:defRPr sz="1200">
                <a:solidFill>
                  <a:srgbClr val="FFFFFF"/>
                </a:solidFill>
              </a:defRPr>
            </a:lvl7pPr>
            <a:lvl8pPr marL="3657600" lvl="7" indent="-304800" rtl="0">
              <a:spcBef>
                <a:spcPts val="0"/>
              </a:spcBef>
              <a:spcAft>
                <a:spcPts val="0"/>
              </a:spcAft>
              <a:buClr>
                <a:srgbClr val="FFFFFF"/>
              </a:buClr>
              <a:buSzPts val="1200"/>
              <a:buChar char="○"/>
              <a:defRPr sz="1200">
                <a:solidFill>
                  <a:srgbClr val="FFFFFF"/>
                </a:solidFill>
              </a:defRPr>
            </a:lvl8pPr>
            <a:lvl9pPr marL="4114800" lvl="8" indent="-304800" rtl="0">
              <a:spcBef>
                <a:spcPts val="0"/>
              </a:spcBef>
              <a:spcAft>
                <a:spcPts val="0"/>
              </a:spcAft>
              <a:buClr>
                <a:srgbClr val="FFFFFF"/>
              </a:buClr>
              <a:buSzPts val="1200"/>
              <a:buChar char="■"/>
              <a:defRPr sz="1200">
                <a:solidFill>
                  <a:srgbClr val="FFFFFF"/>
                </a:solidFill>
              </a:defRPr>
            </a:lvl9pPr>
          </a:lstStyle>
          <a:p>
            <a:endParaRPr/>
          </a:p>
        </p:txBody>
      </p:sp>
      <p:sp>
        <p:nvSpPr>
          <p:cNvPr id="24" name="Google Shape;24;p3"/>
          <p:cNvSpPr txBox="1">
            <a:spLocks noGrp="1"/>
          </p:cNvSpPr>
          <p:nvPr>
            <p:ph type="subTitle" idx="5"/>
          </p:nvPr>
        </p:nvSpPr>
        <p:spPr>
          <a:xfrm>
            <a:off x="448725" y="2436775"/>
            <a:ext cx="4908000" cy="415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2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25" name="Google Shape;25;p3"/>
          <p:cNvSpPr txBox="1">
            <a:spLocks noGrp="1"/>
          </p:cNvSpPr>
          <p:nvPr>
            <p:ph type="title"/>
          </p:nvPr>
        </p:nvSpPr>
        <p:spPr>
          <a:xfrm>
            <a:off x="448725" y="2076775"/>
            <a:ext cx="4755900" cy="3324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4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26" name="Google Shape;26;p3"/>
          <p:cNvPicPr preferRelativeResize="0"/>
          <p:nvPr/>
        </p:nvPicPr>
        <p:blipFill rotWithShape="1">
          <a:blip r:embed="rId2">
            <a:alphaModFix/>
          </a:blip>
          <a:srcRect l="13611" t="-44406" r="13640" b="-34292"/>
          <a:stretch/>
        </p:blipFill>
        <p:spPr>
          <a:xfrm>
            <a:off x="7540075" y="0"/>
            <a:ext cx="1420849" cy="8716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Full Text Screen" type="secHead">
  <p:cSld name="SECTION_HEADER">
    <p:spTree>
      <p:nvGrpSpPr>
        <p:cNvPr id="1" name="Shape 129"/>
        <p:cNvGrpSpPr/>
        <p:nvPr/>
      </p:nvGrpSpPr>
      <p:grpSpPr>
        <a:xfrm>
          <a:off x="0" y="0"/>
          <a:ext cx="0" cy="0"/>
          <a:chOff x="0" y="0"/>
          <a:chExt cx="0" cy="0"/>
        </a:xfrm>
      </p:grpSpPr>
      <p:sp>
        <p:nvSpPr>
          <p:cNvPr id="130" name="Google Shape;130;p22"/>
          <p:cNvSpPr txBox="1">
            <a:spLocks noGrp="1"/>
          </p:cNvSpPr>
          <p:nvPr>
            <p:ph type="body" idx="1"/>
          </p:nvPr>
        </p:nvSpPr>
        <p:spPr>
          <a:xfrm>
            <a:off x="570694" y="2308849"/>
            <a:ext cx="3433800" cy="354300"/>
          </a:xfrm>
          <a:prstGeom prst="rect">
            <a:avLst/>
          </a:prstGeom>
          <a:noFill/>
          <a:ln>
            <a:noFill/>
          </a:ln>
        </p:spPr>
        <p:txBody>
          <a:bodyPr spcFirstLastPara="1" wrap="square" lIns="91425" tIns="91425" rIns="91425" bIns="91425" anchor="t" anchorCtr="0"/>
          <a:lstStyle>
            <a:lvl1pPr marL="457200" marR="0" lvl="0" indent="-228600"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317500" algn="l" rtl="0">
              <a:spcBef>
                <a:spcPts val="560"/>
              </a:spcBef>
              <a:spcAft>
                <a:spcPts val="0"/>
              </a:spcAft>
              <a:buClr>
                <a:srgbClr val="FFFFFF"/>
              </a:buClr>
              <a:buSzPts val="1400"/>
              <a:buFont typeface="Arial"/>
              <a:buChar char="–"/>
              <a:defRPr b="0" i="0" u="none" strike="noStrike" cap="none">
                <a:solidFill>
                  <a:srgbClr val="FFFFFF"/>
                </a:solidFill>
                <a:latin typeface="Calibri"/>
                <a:ea typeface="Calibri"/>
                <a:cs typeface="Calibri"/>
                <a:sym typeface="Calibri"/>
              </a:defRPr>
            </a:lvl2pPr>
            <a:lvl3pPr marL="1371600" marR="0" lvl="2" indent="-304800" algn="l" rtl="0">
              <a:spcBef>
                <a:spcPts val="480"/>
              </a:spcBef>
              <a:spcAft>
                <a:spcPts val="0"/>
              </a:spcAft>
              <a:buClr>
                <a:srgbClr val="FFFFFF"/>
              </a:buClr>
              <a:buSzPts val="1200"/>
              <a:buFont typeface="Arial"/>
              <a:buChar char="•"/>
              <a:defRPr sz="1200" b="0" i="0" u="none" strike="noStrike" cap="none">
                <a:solidFill>
                  <a:srgbClr val="FFFFFF"/>
                </a:solidFill>
                <a:latin typeface="Calibri"/>
                <a:ea typeface="Calibri"/>
                <a:cs typeface="Calibri"/>
                <a:sym typeface="Calibri"/>
              </a:defRPr>
            </a:lvl3pPr>
            <a:lvl4pPr marL="1828800" marR="0" lvl="3" indent="-292100" algn="l" rtl="0">
              <a:spcBef>
                <a:spcPts val="400"/>
              </a:spcBef>
              <a:spcAft>
                <a:spcPts val="0"/>
              </a:spcAft>
              <a:buClr>
                <a:srgbClr val="FFFFFF"/>
              </a:buClr>
              <a:buSzPts val="1000"/>
              <a:buChar char="–"/>
              <a:defRPr sz="1000" i="0" u="none" strike="noStrike" cap="none">
                <a:solidFill>
                  <a:srgbClr val="FFFFFF"/>
                </a:solidFill>
              </a:defRPr>
            </a:lvl4pPr>
            <a:lvl5pPr marL="2286000" marR="0" lvl="4" indent="-292100" algn="l" rtl="0">
              <a:spcBef>
                <a:spcPts val="400"/>
              </a:spcBef>
              <a:spcAft>
                <a:spcPts val="0"/>
              </a:spcAft>
              <a:buClr>
                <a:srgbClr val="FFFFFF"/>
              </a:buClr>
              <a:buSzPts val="1000"/>
              <a:buChar char="»"/>
              <a:defRPr sz="1000" i="0" u="none" strike="noStrike" cap="none">
                <a:solidFill>
                  <a:srgbClr val="FFFFFF"/>
                </a:solidFill>
              </a:defRPr>
            </a:lvl5pPr>
            <a:lvl6pPr marL="2743200" marR="0" lvl="5" indent="-292100" algn="l" rtl="0">
              <a:spcBef>
                <a:spcPts val="400"/>
              </a:spcBef>
              <a:spcAft>
                <a:spcPts val="0"/>
              </a:spcAft>
              <a:buClr>
                <a:srgbClr val="FFFFFF"/>
              </a:buClr>
              <a:buSzPts val="1000"/>
              <a:buChar char="•"/>
              <a:defRPr sz="1000" i="0" u="none" strike="noStrike" cap="none">
                <a:solidFill>
                  <a:srgbClr val="FFFFFF"/>
                </a:solidFill>
              </a:defRPr>
            </a:lvl6pPr>
            <a:lvl7pPr marL="3200400" marR="0" lvl="6" indent="-292100" algn="l" rtl="0">
              <a:spcBef>
                <a:spcPts val="400"/>
              </a:spcBef>
              <a:spcAft>
                <a:spcPts val="0"/>
              </a:spcAft>
              <a:buClr>
                <a:srgbClr val="FFFFFF"/>
              </a:buClr>
              <a:buSzPts val="1000"/>
              <a:buChar char="•"/>
              <a:defRPr sz="1000" i="0" u="none" strike="noStrike" cap="none">
                <a:solidFill>
                  <a:srgbClr val="FFFFFF"/>
                </a:solidFill>
              </a:defRPr>
            </a:lvl7pPr>
            <a:lvl8pPr marL="3657600" marR="0" lvl="7" indent="-292100" algn="l" rtl="0">
              <a:spcBef>
                <a:spcPts val="400"/>
              </a:spcBef>
              <a:spcAft>
                <a:spcPts val="0"/>
              </a:spcAft>
              <a:buClr>
                <a:srgbClr val="FFFFFF"/>
              </a:buClr>
              <a:buSzPts val="1000"/>
              <a:buChar char="•"/>
              <a:defRPr sz="1000" i="0" u="none" strike="noStrike" cap="none">
                <a:solidFill>
                  <a:srgbClr val="FFFFFF"/>
                </a:solidFill>
              </a:defRPr>
            </a:lvl8pPr>
            <a:lvl9pPr marL="4114800" marR="0" lvl="8" indent="-292100" algn="l" rtl="0">
              <a:spcBef>
                <a:spcPts val="400"/>
              </a:spcBef>
              <a:spcAft>
                <a:spcPts val="0"/>
              </a:spcAft>
              <a:buClr>
                <a:srgbClr val="FFFFFF"/>
              </a:buClr>
              <a:buSzPts val="1000"/>
              <a:buChar char="•"/>
              <a:defRPr sz="1000" i="0" u="none" strike="noStrike" cap="none">
                <a:solidFill>
                  <a:srgbClr val="FFFFFF"/>
                </a:solidFill>
              </a:defRPr>
            </a:lvl9pPr>
          </a:lstStyle>
          <a:p>
            <a:endParaRPr/>
          </a:p>
        </p:txBody>
      </p:sp>
      <p:sp>
        <p:nvSpPr>
          <p:cNvPr id="131" name="Google Shape;131;p22"/>
          <p:cNvSpPr txBox="1">
            <a:spLocks noGrp="1"/>
          </p:cNvSpPr>
          <p:nvPr>
            <p:ph type="title"/>
          </p:nvPr>
        </p:nvSpPr>
        <p:spPr>
          <a:xfrm>
            <a:off x="570700" y="1177325"/>
            <a:ext cx="6230400" cy="3252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2" name="Google Shape;132;p22"/>
          <p:cNvSpPr txBox="1">
            <a:spLocks noGrp="1"/>
          </p:cNvSpPr>
          <p:nvPr>
            <p:ph type="subTitle" idx="2"/>
          </p:nvPr>
        </p:nvSpPr>
        <p:spPr>
          <a:xfrm>
            <a:off x="570700" y="1558025"/>
            <a:ext cx="5157300" cy="4986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4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lumn with header photo" type="twoObj">
  <p:cSld name="TWO_OBJECTS">
    <p:spTree>
      <p:nvGrpSpPr>
        <p:cNvPr id="1" name="Shape 133"/>
        <p:cNvGrpSpPr/>
        <p:nvPr/>
      </p:nvGrpSpPr>
      <p:grpSpPr>
        <a:xfrm>
          <a:off x="0" y="0"/>
          <a:ext cx="0" cy="0"/>
          <a:chOff x="0" y="0"/>
          <a:chExt cx="0" cy="0"/>
        </a:xfrm>
      </p:grpSpPr>
      <p:sp>
        <p:nvSpPr>
          <p:cNvPr id="134" name="Google Shape;134;p23"/>
          <p:cNvSpPr>
            <a:spLocks noGrp="1"/>
          </p:cNvSpPr>
          <p:nvPr>
            <p:ph type="pic" idx="2"/>
          </p:nvPr>
        </p:nvSpPr>
        <p:spPr>
          <a:xfrm>
            <a:off x="0" y="0"/>
            <a:ext cx="9144000" cy="2424900"/>
          </a:xfrm>
          <a:prstGeom prst="rect">
            <a:avLst/>
          </a:prstGeom>
          <a:solidFill>
            <a:srgbClr val="D8D8D8"/>
          </a:solidFill>
          <a:ln>
            <a:noFill/>
          </a:ln>
        </p:spPr>
        <p:txBody>
          <a:bodyPr spcFirstLastPara="1" wrap="square" lIns="68575" tIns="68575" rIns="68575" bIns="68575" anchor="t" anchorCtr="0"/>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135" name="Google Shape;135;p23"/>
          <p:cNvSpPr/>
          <p:nvPr/>
        </p:nvSpPr>
        <p:spPr>
          <a:xfrm>
            <a:off x="-91100" y="2423500"/>
            <a:ext cx="9235500" cy="2733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36" name="Google Shape;136;p23"/>
          <p:cNvSpPr txBox="1">
            <a:spLocks noGrp="1"/>
          </p:cNvSpPr>
          <p:nvPr>
            <p:ph type="title"/>
          </p:nvPr>
        </p:nvSpPr>
        <p:spPr>
          <a:xfrm>
            <a:off x="145775" y="2423500"/>
            <a:ext cx="4139700" cy="5052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400" b="1">
                <a:solidFill>
                  <a:srgbClr val="BE0004"/>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7" name="Google Shape;137;p23"/>
          <p:cNvSpPr txBox="1">
            <a:spLocks noGrp="1"/>
          </p:cNvSpPr>
          <p:nvPr>
            <p:ph type="title" idx="3"/>
          </p:nvPr>
        </p:nvSpPr>
        <p:spPr>
          <a:xfrm>
            <a:off x="5159225" y="2423500"/>
            <a:ext cx="4139700" cy="5052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400" b="1">
                <a:solidFill>
                  <a:srgbClr val="BE0004"/>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3"/>
          <p:cNvSpPr txBox="1">
            <a:spLocks noGrp="1"/>
          </p:cNvSpPr>
          <p:nvPr>
            <p:ph type="body" idx="1"/>
          </p:nvPr>
        </p:nvSpPr>
        <p:spPr>
          <a:xfrm>
            <a:off x="249225" y="2928275"/>
            <a:ext cx="3655200" cy="1770000"/>
          </a:xfrm>
          <a:prstGeom prst="rect">
            <a:avLst/>
          </a:prstGeom>
          <a:noFill/>
          <a:ln>
            <a:noFill/>
          </a:ln>
        </p:spPr>
        <p:txBody>
          <a:bodyPr spcFirstLastPara="1" wrap="square" lIns="91425" tIns="91425" rIns="91425" bIns="91425" anchor="t" anchorCtr="0"/>
          <a:lstStyle>
            <a:lvl1pPr marL="457200" lvl="0" indent="-292100" rtl="0">
              <a:spcBef>
                <a:spcPts val="0"/>
              </a:spcBef>
              <a:spcAft>
                <a:spcPts val="0"/>
              </a:spcAft>
              <a:buSzPts val="1000"/>
              <a:buChar char="●"/>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
        <p:nvSpPr>
          <p:cNvPr id="139" name="Google Shape;139;p23"/>
          <p:cNvSpPr txBox="1">
            <a:spLocks noGrp="1"/>
          </p:cNvSpPr>
          <p:nvPr>
            <p:ph type="body" idx="4"/>
          </p:nvPr>
        </p:nvSpPr>
        <p:spPr>
          <a:xfrm>
            <a:off x="5261175" y="2928275"/>
            <a:ext cx="3655200" cy="1770000"/>
          </a:xfrm>
          <a:prstGeom prst="rect">
            <a:avLst/>
          </a:prstGeom>
          <a:noFill/>
          <a:ln>
            <a:noFill/>
          </a:ln>
        </p:spPr>
        <p:txBody>
          <a:bodyPr spcFirstLastPara="1" wrap="square" lIns="91425" tIns="91425" rIns="91425" bIns="91425" anchor="t" anchorCtr="0"/>
          <a:lstStyle>
            <a:lvl1pPr marL="457200" lvl="0" indent="-292100" rtl="0">
              <a:spcBef>
                <a:spcPts val="0"/>
              </a:spcBef>
              <a:spcAft>
                <a:spcPts val="0"/>
              </a:spcAft>
              <a:buSzPts val="1000"/>
              <a:buChar char="●"/>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pic>
        <p:nvPicPr>
          <p:cNvPr id="140" name="Google Shape;140;p23"/>
          <p:cNvPicPr preferRelativeResize="0"/>
          <p:nvPr/>
        </p:nvPicPr>
        <p:blipFill rotWithShape="1">
          <a:blip r:embed="rId2">
            <a:alphaModFix/>
          </a:blip>
          <a:srcRect l="13611" t="-44406" r="13640" b="-34292"/>
          <a:stretch/>
        </p:blipFill>
        <p:spPr>
          <a:xfrm>
            <a:off x="7540075" y="0"/>
            <a:ext cx="1420849" cy="87167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Half and Half">
  <p:cSld name="TWO_OBJECTS_1">
    <p:spTree>
      <p:nvGrpSpPr>
        <p:cNvPr id="1" name="Shape 141"/>
        <p:cNvGrpSpPr/>
        <p:nvPr/>
      </p:nvGrpSpPr>
      <p:grpSpPr>
        <a:xfrm>
          <a:off x="0" y="0"/>
          <a:ext cx="0" cy="0"/>
          <a:chOff x="0" y="0"/>
          <a:chExt cx="0" cy="0"/>
        </a:xfrm>
      </p:grpSpPr>
      <p:sp>
        <p:nvSpPr>
          <p:cNvPr id="142" name="Google Shape;142;p24"/>
          <p:cNvSpPr/>
          <p:nvPr/>
        </p:nvSpPr>
        <p:spPr>
          <a:xfrm>
            <a:off x="-91100" y="-62300"/>
            <a:ext cx="4611600" cy="5219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3" name="Google Shape;143;p24"/>
          <p:cNvSpPr txBox="1">
            <a:spLocks noGrp="1"/>
          </p:cNvSpPr>
          <p:nvPr>
            <p:ph type="title"/>
          </p:nvPr>
        </p:nvSpPr>
        <p:spPr>
          <a:xfrm>
            <a:off x="173050" y="2253300"/>
            <a:ext cx="4231200" cy="6369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400" b="1">
                <a:solidFill>
                  <a:srgbClr val="BE0004"/>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44" name="Google Shape;144;p24"/>
          <p:cNvSpPr txBox="1">
            <a:spLocks noGrp="1"/>
          </p:cNvSpPr>
          <p:nvPr>
            <p:ph type="body" idx="1"/>
          </p:nvPr>
        </p:nvSpPr>
        <p:spPr>
          <a:xfrm>
            <a:off x="276900" y="3004425"/>
            <a:ext cx="3675900" cy="1694100"/>
          </a:xfrm>
          <a:prstGeom prst="rect">
            <a:avLst/>
          </a:prstGeom>
          <a:noFill/>
          <a:ln>
            <a:noFill/>
          </a:ln>
        </p:spPr>
        <p:txBody>
          <a:bodyPr spcFirstLastPara="1" wrap="square" lIns="91425" tIns="91425" rIns="91425" bIns="91425" anchor="t" anchorCtr="0"/>
          <a:lstStyle>
            <a:lvl1pPr marL="457200" lvl="0" indent="-292100" rtl="0">
              <a:spcBef>
                <a:spcPts val="0"/>
              </a:spcBef>
              <a:spcAft>
                <a:spcPts val="0"/>
              </a:spcAft>
              <a:buSzPts val="1000"/>
              <a:buChar char="➔"/>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
        <p:nvSpPr>
          <p:cNvPr id="145" name="Google Shape;145;p24"/>
          <p:cNvSpPr txBox="1">
            <a:spLocks noGrp="1"/>
          </p:cNvSpPr>
          <p:nvPr>
            <p:ph type="title" idx="2"/>
          </p:nvPr>
        </p:nvSpPr>
        <p:spPr>
          <a:xfrm>
            <a:off x="4811200" y="2253300"/>
            <a:ext cx="4231200" cy="6369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4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46" name="Google Shape;146;p24"/>
          <p:cNvSpPr txBox="1">
            <a:spLocks noGrp="1"/>
          </p:cNvSpPr>
          <p:nvPr>
            <p:ph type="body" idx="3"/>
          </p:nvPr>
        </p:nvSpPr>
        <p:spPr>
          <a:xfrm>
            <a:off x="4915050" y="3004425"/>
            <a:ext cx="3675900" cy="1694100"/>
          </a:xfrm>
          <a:prstGeom prst="rect">
            <a:avLst/>
          </a:prstGeom>
          <a:noFill/>
          <a:ln>
            <a:noFill/>
          </a:ln>
        </p:spPr>
        <p:txBody>
          <a:bodyPr spcFirstLastPara="1" wrap="square" lIns="91425" tIns="91425" rIns="91425" bIns="91425" anchor="t" anchorCtr="0"/>
          <a:lstStyle>
            <a:lvl1pPr marL="457200" lvl="0" indent="-292100" rtl="0">
              <a:spcBef>
                <a:spcPts val="0"/>
              </a:spcBef>
              <a:spcAft>
                <a:spcPts val="0"/>
              </a:spcAft>
              <a:buClr>
                <a:srgbClr val="FFFFFF"/>
              </a:buClr>
              <a:buSzPts val="1000"/>
              <a:buChar char="➔"/>
              <a:defRPr sz="1000">
                <a:solidFill>
                  <a:srgbClr val="FFFFFF"/>
                </a:solidFill>
              </a:defRPr>
            </a:lvl1pPr>
            <a:lvl2pPr marL="914400" lvl="1" indent="-292100" rtl="0">
              <a:spcBef>
                <a:spcPts val="0"/>
              </a:spcBef>
              <a:spcAft>
                <a:spcPts val="0"/>
              </a:spcAft>
              <a:buClr>
                <a:srgbClr val="FFFFFF"/>
              </a:buClr>
              <a:buSzPts val="1000"/>
              <a:buChar char="◆"/>
              <a:defRPr sz="1000">
                <a:solidFill>
                  <a:srgbClr val="FFFFFF"/>
                </a:solidFill>
              </a:defRPr>
            </a:lvl2pPr>
            <a:lvl3pPr marL="1371600" lvl="2" indent="-292100" rtl="0">
              <a:spcBef>
                <a:spcPts val="0"/>
              </a:spcBef>
              <a:spcAft>
                <a:spcPts val="0"/>
              </a:spcAft>
              <a:buClr>
                <a:srgbClr val="FFFFFF"/>
              </a:buClr>
              <a:buSzPts val="1000"/>
              <a:buChar char="●"/>
              <a:defRPr sz="1000">
                <a:solidFill>
                  <a:srgbClr val="FFFFFF"/>
                </a:solidFill>
              </a:defRPr>
            </a:lvl3pPr>
            <a:lvl4pPr marL="1828800" lvl="3" indent="-292100" rtl="0">
              <a:spcBef>
                <a:spcPts val="0"/>
              </a:spcBef>
              <a:spcAft>
                <a:spcPts val="0"/>
              </a:spcAft>
              <a:buClr>
                <a:srgbClr val="FFFFFF"/>
              </a:buClr>
              <a:buSzPts val="1000"/>
              <a:buChar char="○"/>
              <a:defRPr sz="1000">
                <a:solidFill>
                  <a:srgbClr val="FFFFFF"/>
                </a:solidFill>
              </a:defRPr>
            </a:lvl4pPr>
            <a:lvl5pPr marL="2286000" lvl="4" indent="-292100" rtl="0">
              <a:spcBef>
                <a:spcPts val="0"/>
              </a:spcBef>
              <a:spcAft>
                <a:spcPts val="0"/>
              </a:spcAft>
              <a:buClr>
                <a:srgbClr val="FFFFFF"/>
              </a:buClr>
              <a:buSzPts val="1000"/>
              <a:buChar char="◆"/>
              <a:defRPr sz="1000">
                <a:solidFill>
                  <a:srgbClr val="FFFFFF"/>
                </a:solidFill>
              </a:defRPr>
            </a:lvl5pPr>
            <a:lvl6pPr marL="2743200" lvl="5" indent="-292100" rtl="0">
              <a:spcBef>
                <a:spcPts val="0"/>
              </a:spcBef>
              <a:spcAft>
                <a:spcPts val="0"/>
              </a:spcAft>
              <a:buClr>
                <a:srgbClr val="FFFFFF"/>
              </a:buClr>
              <a:buSzPts val="1000"/>
              <a:buChar char="●"/>
              <a:defRPr sz="1000">
                <a:solidFill>
                  <a:srgbClr val="FFFFFF"/>
                </a:solidFill>
              </a:defRPr>
            </a:lvl6pPr>
            <a:lvl7pPr marL="3200400" lvl="6" indent="-292100" rtl="0">
              <a:spcBef>
                <a:spcPts val="0"/>
              </a:spcBef>
              <a:spcAft>
                <a:spcPts val="0"/>
              </a:spcAft>
              <a:buClr>
                <a:srgbClr val="FFFFFF"/>
              </a:buClr>
              <a:buSzPts val="1000"/>
              <a:buChar char="○"/>
              <a:defRPr sz="1000">
                <a:solidFill>
                  <a:srgbClr val="FFFFFF"/>
                </a:solidFill>
              </a:defRPr>
            </a:lvl7pPr>
            <a:lvl8pPr marL="3657600" lvl="7" indent="-292100" rtl="0">
              <a:spcBef>
                <a:spcPts val="0"/>
              </a:spcBef>
              <a:spcAft>
                <a:spcPts val="0"/>
              </a:spcAft>
              <a:buClr>
                <a:srgbClr val="FFFFFF"/>
              </a:buClr>
              <a:buSzPts val="1000"/>
              <a:buChar char="◆"/>
              <a:defRPr sz="1000">
                <a:solidFill>
                  <a:srgbClr val="FFFFFF"/>
                </a:solidFill>
              </a:defRPr>
            </a:lvl8pPr>
            <a:lvl9pPr marL="4114800" lvl="8" indent="-292100" rtl="0">
              <a:spcBef>
                <a:spcPts val="0"/>
              </a:spcBef>
              <a:spcAft>
                <a:spcPts val="0"/>
              </a:spcAft>
              <a:buClr>
                <a:srgbClr val="FFFFFF"/>
              </a:buClr>
              <a:buSzPts val="1000"/>
              <a:buChar char="●"/>
              <a:defRPr sz="1000">
                <a:solidFill>
                  <a:srgbClr val="FFFFFF"/>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Half Photo">
  <p:cSld name="TWO_OBJECTS_1_1">
    <p:spTree>
      <p:nvGrpSpPr>
        <p:cNvPr id="1" name="Shape 147"/>
        <p:cNvGrpSpPr/>
        <p:nvPr/>
      </p:nvGrpSpPr>
      <p:grpSpPr>
        <a:xfrm>
          <a:off x="0" y="0"/>
          <a:ext cx="0" cy="0"/>
          <a:chOff x="0" y="0"/>
          <a:chExt cx="0" cy="0"/>
        </a:xfrm>
      </p:grpSpPr>
      <p:sp>
        <p:nvSpPr>
          <p:cNvPr id="148" name="Google Shape;148;p25"/>
          <p:cNvSpPr>
            <a:spLocks noGrp="1"/>
          </p:cNvSpPr>
          <p:nvPr>
            <p:ph type="pic" idx="2"/>
          </p:nvPr>
        </p:nvSpPr>
        <p:spPr>
          <a:xfrm>
            <a:off x="4608550" y="-6900"/>
            <a:ext cx="4653900" cy="5219700"/>
          </a:xfrm>
          <a:prstGeom prst="rect">
            <a:avLst/>
          </a:prstGeom>
          <a:solidFill>
            <a:srgbClr val="D8D8D8"/>
          </a:solidFill>
          <a:ln>
            <a:noFill/>
          </a:ln>
        </p:spPr>
        <p:txBody>
          <a:bodyPr spcFirstLastPara="1" wrap="square" lIns="68575" tIns="68575" rIns="68575" bIns="68575" anchor="t" anchorCtr="0"/>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149" name="Google Shape;149;p25"/>
          <p:cNvSpPr/>
          <p:nvPr/>
        </p:nvSpPr>
        <p:spPr>
          <a:xfrm>
            <a:off x="-91100" y="-62300"/>
            <a:ext cx="4611600" cy="5219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50" name="Google Shape;150;p25"/>
          <p:cNvSpPr txBox="1">
            <a:spLocks noGrp="1"/>
          </p:cNvSpPr>
          <p:nvPr>
            <p:ph type="title"/>
          </p:nvPr>
        </p:nvSpPr>
        <p:spPr>
          <a:xfrm>
            <a:off x="173050" y="2253300"/>
            <a:ext cx="4231200" cy="6369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400" b="1">
                <a:solidFill>
                  <a:srgbClr val="BE0004"/>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1" name="Google Shape;151;p25"/>
          <p:cNvSpPr txBox="1">
            <a:spLocks noGrp="1"/>
          </p:cNvSpPr>
          <p:nvPr>
            <p:ph type="body" idx="1"/>
          </p:nvPr>
        </p:nvSpPr>
        <p:spPr>
          <a:xfrm>
            <a:off x="276900" y="3004425"/>
            <a:ext cx="3675900" cy="1694100"/>
          </a:xfrm>
          <a:prstGeom prst="rect">
            <a:avLst/>
          </a:prstGeom>
          <a:noFill/>
          <a:ln>
            <a:noFill/>
          </a:ln>
        </p:spPr>
        <p:txBody>
          <a:bodyPr spcFirstLastPara="1" wrap="square" lIns="91425" tIns="91425" rIns="91425" bIns="91425" anchor="t" anchorCtr="0"/>
          <a:lstStyle>
            <a:lvl1pPr marL="457200" lvl="0" indent="-292100" rtl="0">
              <a:spcBef>
                <a:spcPts val="0"/>
              </a:spcBef>
              <a:spcAft>
                <a:spcPts val="0"/>
              </a:spcAft>
              <a:buSzPts val="1000"/>
              <a:buChar char="➔"/>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pic>
        <p:nvPicPr>
          <p:cNvPr id="152" name="Google Shape;152;p25"/>
          <p:cNvPicPr preferRelativeResize="0"/>
          <p:nvPr/>
        </p:nvPicPr>
        <p:blipFill rotWithShape="1">
          <a:blip r:embed="rId2">
            <a:alphaModFix/>
          </a:blip>
          <a:srcRect l="13611" t="-44406" r="13640" b="-34292"/>
          <a:stretch/>
        </p:blipFill>
        <p:spPr>
          <a:xfrm>
            <a:off x="7540075" y="0"/>
            <a:ext cx="1420849" cy="8716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End Title" type="titleOnly">
  <p:cSld name="TITLE_ONLY">
    <p:spTree>
      <p:nvGrpSpPr>
        <p:cNvPr id="1" name="Shape 153"/>
        <p:cNvGrpSpPr/>
        <p:nvPr/>
      </p:nvGrpSpPr>
      <p:grpSpPr>
        <a:xfrm>
          <a:off x="0" y="0"/>
          <a:ext cx="0" cy="0"/>
          <a:chOff x="0" y="0"/>
          <a:chExt cx="0" cy="0"/>
        </a:xfrm>
      </p:grpSpPr>
      <p:sp>
        <p:nvSpPr>
          <p:cNvPr id="154" name="Google Shape;154;p26"/>
          <p:cNvSpPr txBox="1">
            <a:spLocks noGrp="1"/>
          </p:cNvSpPr>
          <p:nvPr>
            <p:ph type="subTitle" idx="1"/>
          </p:nvPr>
        </p:nvSpPr>
        <p:spPr>
          <a:xfrm>
            <a:off x="4361250" y="3516675"/>
            <a:ext cx="4271400" cy="1211400"/>
          </a:xfrm>
          <a:prstGeom prst="rect">
            <a:avLst/>
          </a:prstGeom>
          <a:noFill/>
          <a:ln>
            <a:noFill/>
          </a:ln>
        </p:spPr>
        <p:txBody>
          <a:bodyPr spcFirstLastPara="1" wrap="square" lIns="91425" tIns="91425" rIns="91425" bIns="91425" anchor="t" anchorCtr="0"/>
          <a:lstStyle>
            <a:lvl1pPr lvl="0" algn="r" rtl="0">
              <a:spcBef>
                <a:spcPts val="0"/>
              </a:spcBef>
              <a:spcAft>
                <a:spcPts val="0"/>
              </a:spcAft>
              <a:buNone/>
              <a:defRPr sz="15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5" name="Google Shape;155;p26"/>
          <p:cNvSpPr txBox="1">
            <a:spLocks noGrp="1"/>
          </p:cNvSpPr>
          <p:nvPr>
            <p:ph type="subTitle" idx="2"/>
          </p:nvPr>
        </p:nvSpPr>
        <p:spPr>
          <a:xfrm>
            <a:off x="927600" y="2602850"/>
            <a:ext cx="4271400" cy="12114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5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6" name="Google Shape;156;p26"/>
          <p:cNvSpPr txBox="1">
            <a:spLocks noGrp="1"/>
          </p:cNvSpPr>
          <p:nvPr>
            <p:ph type="title"/>
          </p:nvPr>
        </p:nvSpPr>
        <p:spPr>
          <a:xfrm>
            <a:off x="657650" y="2215225"/>
            <a:ext cx="6285600" cy="6438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1_Title Slide_1">
    <p:spTree>
      <p:nvGrpSpPr>
        <p:cNvPr id="1" name="Shape 2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Horizontal Half Content ">
  <p:cSld name="Horizontal Half Content ">
    <p:spTree>
      <p:nvGrpSpPr>
        <p:cNvPr id="1" name="Shape 28"/>
        <p:cNvGrpSpPr/>
        <p:nvPr/>
      </p:nvGrpSpPr>
      <p:grpSpPr>
        <a:xfrm>
          <a:off x="0" y="0"/>
          <a:ext cx="0" cy="0"/>
          <a:chOff x="0" y="0"/>
          <a:chExt cx="0" cy="0"/>
        </a:xfrm>
      </p:grpSpPr>
      <p:sp>
        <p:nvSpPr>
          <p:cNvPr id="29" name="Google Shape;29;p5"/>
          <p:cNvSpPr>
            <a:spLocks noGrp="1"/>
          </p:cNvSpPr>
          <p:nvPr>
            <p:ph type="pic" idx="2"/>
          </p:nvPr>
        </p:nvSpPr>
        <p:spPr>
          <a:xfrm>
            <a:off x="-91500" y="0"/>
            <a:ext cx="9235500" cy="2350500"/>
          </a:xfrm>
          <a:prstGeom prst="rect">
            <a:avLst/>
          </a:prstGeom>
          <a:solidFill>
            <a:srgbClr val="D8D8D8"/>
          </a:solidFill>
          <a:ln>
            <a:noFill/>
          </a:ln>
        </p:spPr>
        <p:txBody>
          <a:bodyPr spcFirstLastPara="1" wrap="square" lIns="68575" tIns="68575" rIns="68575" bIns="68575" anchor="t" anchorCtr="0"/>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30" name="Google Shape;30;p5"/>
          <p:cNvSpPr/>
          <p:nvPr/>
        </p:nvSpPr>
        <p:spPr>
          <a:xfrm>
            <a:off x="-91100" y="2287225"/>
            <a:ext cx="9235500" cy="2870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 name="Google Shape;31;p5"/>
          <p:cNvSpPr txBox="1">
            <a:spLocks noGrp="1"/>
          </p:cNvSpPr>
          <p:nvPr>
            <p:ph type="body" idx="1"/>
          </p:nvPr>
        </p:nvSpPr>
        <p:spPr>
          <a:xfrm>
            <a:off x="214314" y="2422863"/>
            <a:ext cx="4231200" cy="505200"/>
          </a:xfrm>
          <a:prstGeom prst="rect">
            <a:avLst/>
          </a:prstGeom>
          <a:noFill/>
          <a:ln>
            <a:noFill/>
          </a:ln>
        </p:spPr>
        <p:txBody>
          <a:bodyPr spcFirstLastPara="1" wrap="square" lIns="91425" tIns="91425" rIns="91425" bIns="91425" anchor="t" anchorCtr="0"/>
          <a:lstStyle>
            <a:lvl1pPr marL="457200" marR="0" lvl="0" indent="-228600" algn="l" rtl="0">
              <a:spcBef>
                <a:spcPts val="480"/>
              </a:spcBef>
              <a:spcAft>
                <a:spcPts val="0"/>
              </a:spcAft>
              <a:buClr>
                <a:srgbClr val="BE0004"/>
              </a:buClr>
              <a:buSzPts val="1400"/>
              <a:buNone/>
              <a:defRPr sz="1400" i="0" u="none" strike="noStrike" cap="none">
                <a:solidFill>
                  <a:srgbClr val="BE0004"/>
                </a:solidFill>
                <a:latin typeface="Arial"/>
                <a:ea typeface="Arial"/>
                <a:cs typeface="Arial"/>
                <a:sym typeface="Arial"/>
              </a:defRPr>
            </a:lvl1pPr>
            <a:lvl2pPr marL="914400" marR="0" lvl="1" indent="-330200" algn="l" rtl="0">
              <a:spcBef>
                <a:spcPts val="560"/>
              </a:spcBef>
              <a:spcAft>
                <a:spcPts val="0"/>
              </a:spcAft>
              <a:buClr>
                <a:schemeClr val="dk1"/>
              </a:buClr>
              <a:buSzPts val="1600"/>
              <a:buChar char="–"/>
              <a:defRPr sz="1600" i="0" u="none" strike="noStrike" cap="none">
                <a:solidFill>
                  <a:schemeClr val="dk1"/>
                </a:solidFill>
                <a:latin typeface="Arial"/>
                <a:ea typeface="Arial"/>
                <a:cs typeface="Arial"/>
                <a:sym typeface="Arial"/>
              </a:defRPr>
            </a:lvl2pPr>
            <a:lvl3pPr marL="1371600" marR="0" lvl="2" indent="-304800" algn="l" rtl="0">
              <a:spcBef>
                <a:spcPts val="480"/>
              </a:spcBef>
              <a:spcAft>
                <a:spcPts val="0"/>
              </a:spcAft>
              <a:buClr>
                <a:schemeClr val="dk1"/>
              </a:buClr>
              <a:buSzPts val="1200"/>
              <a:buChar char="•"/>
              <a:defRPr sz="1200" i="0" u="none" strike="noStrike" cap="none">
                <a:solidFill>
                  <a:schemeClr val="dk1"/>
                </a:solidFill>
                <a:latin typeface="Arial"/>
                <a:ea typeface="Arial"/>
                <a:cs typeface="Arial"/>
                <a:sym typeface="Arial"/>
              </a:defRPr>
            </a:lvl3pPr>
            <a:lvl4pPr marL="1828800" marR="0" lvl="3" indent="-292100" algn="l" rtl="0">
              <a:spcBef>
                <a:spcPts val="400"/>
              </a:spcBef>
              <a:spcAft>
                <a:spcPts val="0"/>
              </a:spcAft>
              <a:buClr>
                <a:schemeClr val="dk1"/>
              </a:buClr>
              <a:buSzPts val="1000"/>
              <a:buChar char="–"/>
              <a:defRPr sz="1000" i="0" u="none" strike="noStrike" cap="none">
                <a:solidFill>
                  <a:schemeClr val="dk1"/>
                </a:solidFill>
                <a:latin typeface="Arial"/>
                <a:ea typeface="Arial"/>
                <a:cs typeface="Arial"/>
                <a:sym typeface="Arial"/>
              </a:defRPr>
            </a:lvl4pPr>
            <a:lvl5pPr marL="2286000" marR="0" lvl="4" indent="-292100" algn="l" rtl="0">
              <a:spcBef>
                <a:spcPts val="400"/>
              </a:spcBef>
              <a:spcAft>
                <a:spcPts val="0"/>
              </a:spcAft>
              <a:buClr>
                <a:schemeClr val="dk1"/>
              </a:buClr>
              <a:buSzPts val="1000"/>
              <a:buChar char="»"/>
              <a:defRPr sz="1000" i="0" u="none" strike="noStrike" cap="none">
                <a:solidFill>
                  <a:schemeClr val="dk1"/>
                </a:solidFill>
                <a:latin typeface="Arial"/>
                <a:ea typeface="Arial"/>
                <a:cs typeface="Arial"/>
                <a:sym typeface="Arial"/>
              </a:defRPr>
            </a:lvl5pPr>
            <a:lvl6pPr marL="2743200" marR="0" lvl="5" indent="-292100" algn="l" rtl="0">
              <a:spcBef>
                <a:spcPts val="400"/>
              </a:spcBef>
              <a:spcAft>
                <a:spcPts val="0"/>
              </a:spcAft>
              <a:buClr>
                <a:schemeClr val="dk1"/>
              </a:buClr>
              <a:buSzPts val="1000"/>
              <a:buChar char="•"/>
              <a:defRPr sz="1000" i="0" u="none" strike="noStrike" cap="none">
                <a:solidFill>
                  <a:schemeClr val="dk1"/>
                </a:solidFill>
                <a:latin typeface="Arial"/>
                <a:ea typeface="Arial"/>
                <a:cs typeface="Arial"/>
                <a:sym typeface="Arial"/>
              </a:defRPr>
            </a:lvl6pPr>
            <a:lvl7pPr marL="3200400" marR="0" lvl="6" indent="-292100" algn="l" rtl="0">
              <a:spcBef>
                <a:spcPts val="400"/>
              </a:spcBef>
              <a:spcAft>
                <a:spcPts val="0"/>
              </a:spcAft>
              <a:buClr>
                <a:schemeClr val="dk1"/>
              </a:buClr>
              <a:buSzPts val="1000"/>
              <a:buChar char="•"/>
              <a:defRPr sz="1000" i="0" u="none" strike="noStrike" cap="none">
                <a:solidFill>
                  <a:schemeClr val="dk1"/>
                </a:solidFill>
                <a:latin typeface="Arial"/>
                <a:ea typeface="Arial"/>
                <a:cs typeface="Arial"/>
                <a:sym typeface="Arial"/>
              </a:defRPr>
            </a:lvl7pPr>
            <a:lvl8pPr marL="3657600" marR="0" lvl="7" indent="-292100" algn="l" rtl="0">
              <a:spcBef>
                <a:spcPts val="400"/>
              </a:spcBef>
              <a:spcAft>
                <a:spcPts val="0"/>
              </a:spcAft>
              <a:buClr>
                <a:schemeClr val="dk1"/>
              </a:buClr>
              <a:buSzPts val="1000"/>
              <a:buChar char="•"/>
              <a:defRPr sz="1000" i="0" u="none" strike="noStrike" cap="none">
                <a:solidFill>
                  <a:schemeClr val="dk1"/>
                </a:solidFill>
                <a:latin typeface="Arial"/>
                <a:ea typeface="Arial"/>
                <a:cs typeface="Arial"/>
                <a:sym typeface="Arial"/>
              </a:defRPr>
            </a:lvl8pPr>
            <a:lvl9pPr marL="4114800" marR="0" lvl="8" indent="-292100" algn="l" rtl="0">
              <a:spcBef>
                <a:spcPts val="400"/>
              </a:spcBef>
              <a:spcAft>
                <a:spcPts val="0"/>
              </a:spcAft>
              <a:buClr>
                <a:schemeClr val="dk1"/>
              </a:buClr>
              <a:buSzPts val="1000"/>
              <a:buChar char="•"/>
              <a:defRPr sz="1000" i="0" u="none" strike="noStrike" cap="none">
                <a:solidFill>
                  <a:schemeClr val="dk1"/>
                </a:solidFill>
                <a:latin typeface="Arial"/>
                <a:ea typeface="Arial"/>
                <a:cs typeface="Arial"/>
                <a:sym typeface="Arial"/>
              </a:defRPr>
            </a:lvl9pPr>
          </a:lstStyle>
          <a:p>
            <a:endParaRPr/>
          </a:p>
        </p:txBody>
      </p:sp>
      <p:sp>
        <p:nvSpPr>
          <p:cNvPr id="32" name="Google Shape;32;p5"/>
          <p:cNvSpPr txBox="1"/>
          <p:nvPr/>
        </p:nvSpPr>
        <p:spPr>
          <a:xfrm>
            <a:off x="3720025" y="2928020"/>
            <a:ext cx="8404200" cy="437100"/>
          </a:xfrm>
          <a:prstGeom prst="rect">
            <a:avLst/>
          </a:prstGeom>
          <a:noFill/>
          <a:ln>
            <a:noFill/>
          </a:ln>
        </p:spPr>
        <p:txBody>
          <a:bodyPr spcFirstLastPara="1" wrap="square" lIns="91425" tIns="45700" rIns="91425" bIns="45700" anchor="t" anchorCtr="0">
            <a:noAutofit/>
          </a:bodyPr>
          <a:lstStyle/>
          <a:p>
            <a:pPr marL="228600" marR="0" lvl="0" indent="-127000" algn="l" rtl="0">
              <a:lnSpc>
                <a:spcPct val="114000"/>
              </a:lnSpc>
              <a:spcBef>
                <a:spcPts val="0"/>
              </a:spcBef>
              <a:spcAft>
                <a:spcPts val="0"/>
              </a:spcAft>
              <a:buClr>
                <a:schemeClr val="dk1"/>
              </a:buClr>
              <a:buSzPts val="1600"/>
              <a:buFont typeface="Noto Sans Symbols"/>
              <a:buNone/>
            </a:pPr>
            <a:endParaRPr sz="1600" b="0" i="0" u="none" strike="noStrike" cap="none">
              <a:solidFill>
                <a:schemeClr val="dk1"/>
              </a:solidFill>
              <a:latin typeface="Arial"/>
              <a:ea typeface="Arial"/>
              <a:cs typeface="Arial"/>
              <a:sym typeface="Arial"/>
            </a:endParaRPr>
          </a:p>
          <a:p>
            <a:pPr marL="228600" marR="0" lvl="0" indent="-127000" algn="l" rtl="0">
              <a:lnSpc>
                <a:spcPct val="114000"/>
              </a:lnSpc>
              <a:spcBef>
                <a:spcPts val="320"/>
              </a:spcBef>
              <a:spcAft>
                <a:spcPts val="0"/>
              </a:spcAft>
              <a:buClr>
                <a:schemeClr val="dk1"/>
              </a:buClr>
              <a:buSzPts val="1600"/>
              <a:buFont typeface="Noto Sans Symbols"/>
              <a:buNone/>
            </a:pPr>
            <a:endParaRPr sz="1600" b="0" i="0" u="none" strike="noStrike" cap="none">
              <a:solidFill>
                <a:schemeClr val="dk1"/>
              </a:solidFill>
              <a:latin typeface="Arial"/>
              <a:ea typeface="Arial"/>
              <a:cs typeface="Arial"/>
              <a:sym typeface="Arial"/>
            </a:endParaRPr>
          </a:p>
        </p:txBody>
      </p:sp>
      <p:sp>
        <p:nvSpPr>
          <p:cNvPr id="33" name="Google Shape;33;p5"/>
          <p:cNvSpPr txBox="1"/>
          <p:nvPr/>
        </p:nvSpPr>
        <p:spPr>
          <a:xfrm>
            <a:off x="3720020" y="3081075"/>
            <a:ext cx="5050800" cy="1770000"/>
          </a:xfrm>
          <a:prstGeom prst="rect">
            <a:avLst/>
          </a:prstGeom>
          <a:noFill/>
          <a:ln>
            <a:noFill/>
          </a:ln>
        </p:spPr>
        <p:txBody>
          <a:bodyPr spcFirstLastPara="1" wrap="square" lIns="91425" tIns="45700" rIns="91425" bIns="45700" anchor="t" anchorCtr="0">
            <a:noAutofit/>
          </a:bodyPr>
          <a:lstStyle/>
          <a:p>
            <a:pPr marL="228600" marR="0" lvl="0" indent="-127000" algn="l" rtl="0">
              <a:lnSpc>
                <a:spcPct val="114000"/>
              </a:lnSpc>
              <a:spcBef>
                <a:spcPts val="0"/>
              </a:spcBef>
              <a:spcAft>
                <a:spcPts val="0"/>
              </a:spcAft>
              <a:buClr>
                <a:schemeClr val="dk1"/>
              </a:buClr>
              <a:buSzPts val="1600"/>
              <a:buFont typeface="Noto Sans Symbols"/>
              <a:buNone/>
            </a:pPr>
            <a:endParaRPr sz="1600" b="0" i="0">
              <a:solidFill>
                <a:schemeClr val="dk1"/>
              </a:solidFill>
              <a:latin typeface="Arial"/>
              <a:ea typeface="Arial"/>
              <a:cs typeface="Arial"/>
              <a:sym typeface="Arial"/>
            </a:endParaRPr>
          </a:p>
          <a:p>
            <a:pPr marL="228600" marR="0" lvl="0" indent="-127000" algn="l" rtl="0">
              <a:lnSpc>
                <a:spcPct val="114000"/>
              </a:lnSpc>
              <a:spcBef>
                <a:spcPts val="320"/>
              </a:spcBef>
              <a:spcAft>
                <a:spcPts val="0"/>
              </a:spcAft>
              <a:buClr>
                <a:schemeClr val="dk1"/>
              </a:buClr>
              <a:buSzPts val="1600"/>
              <a:buFont typeface="Noto Sans Symbols"/>
              <a:buNone/>
            </a:pPr>
            <a:endParaRPr sz="1600" b="0" i="0">
              <a:solidFill>
                <a:schemeClr val="dk1"/>
              </a:solidFill>
              <a:latin typeface="Arial"/>
              <a:ea typeface="Arial"/>
              <a:cs typeface="Arial"/>
              <a:sym typeface="Arial"/>
            </a:endParaRPr>
          </a:p>
        </p:txBody>
      </p:sp>
      <p:pic>
        <p:nvPicPr>
          <p:cNvPr id="34" name="Google Shape;34;p5"/>
          <p:cNvPicPr preferRelativeResize="0"/>
          <p:nvPr/>
        </p:nvPicPr>
        <p:blipFill rotWithShape="1">
          <a:blip r:embed="rId2">
            <a:alphaModFix/>
          </a:blip>
          <a:srcRect l="13611" t="-44406" r="13640" b="-34292"/>
          <a:stretch/>
        </p:blipFill>
        <p:spPr>
          <a:xfrm>
            <a:off x="7540075" y="0"/>
            <a:ext cx="1420849" cy="8716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ull photo with blurb" type="obj">
  <p:cSld name="OBJECT">
    <p:spTree>
      <p:nvGrpSpPr>
        <p:cNvPr id="1" name="Shape 35"/>
        <p:cNvGrpSpPr/>
        <p:nvPr/>
      </p:nvGrpSpPr>
      <p:grpSpPr>
        <a:xfrm>
          <a:off x="0" y="0"/>
          <a:ext cx="0" cy="0"/>
          <a:chOff x="0" y="0"/>
          <a:chExt cx="0" cy="0"/>
        </a:xfrm>
      </p:grpSpPr>
      <p:sp>
        <p:nvSpPr>
          <p:cNvPr id="36" name="Google Shape;36;p6"/>
          <p:cNvSpPr>
            <a:spLocks noGrp="1"/>
          </p:cNvSpPr>
          <p:nvPr>
            <p:ph type="pic" idx="2"/>
          </p:nvPr>
        </p:nvSpPr>
        <p:spPr>
          <a:xfrm>
            <a:off x="0" y="0"/>
            <a:ext cx="9144000" cy="5143500"/>
          </a:xfrm>
          <a:prstGeom prst="rect">
            <a:avLst/>
          </a:prstGeom>
          <a:solidFill>
            <a:srgbClr val="D8D8D8"/>
          </a:solidFill>
          <a:ln>
            <a:noFill/>
          </a:ln>
        </p:spPr>
        <p:txBody>
          <a:bodyPr spcFirstLastPara="1" wrap="square" lIns="68575" tIns="68575" rIns="68575" bIns="68575" anchor="t" anchorCtr="0"/>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37" name="Google Shape;37;p6"/>
          <p:cNvSpPr txBox="1"/>
          <p:nvPr/>
        </p:nvSpPr>
        <p:spPr>
          <a:xfrm>
            <a:off x="366713" y="3081068"/>
            <a:ext cx="8404200" cy="1770000"/>
          </a:xfrm>
          <a:prstGeom prst="rect">
            <a:avLst/>
          </a:prstGeom>
          <a:noFill/>
          <a:ln>
            <a:noFill/>
          </a:ln>
        </p:spPr>
        <p:txBody>
          <a:bodyPr spcFirstLastPara="1" wrap="square" lIns="91425" tIns="45700" rIns="91425" bIns="45700" anchor="t" anchorCtr="0">
            <a:noAutofit/>
          </a:bodyPr>
          <a:lstStyle/>
          <a:p>
            <a:pPr marL="228600" marR="0" lvl="0" indent="-127000" algn="l" rtl="0">
              <a:lnSpc>
                <a:spcPct val="114000"/>
              </a:lnSpc>
              <a:spcBef>
                <a:spcPts val="0"/>
              </a:spcBef>
              <a:spcAft>
                <a:spcPts val="0"/>
              </a:spcAft>
              <a:buClr>
                <a:schemeClr val="dk1"/>
              </a:buClr>
              <a:buSzPts val="1600"/>
              <a:buFont typeface="Noto Sans Symbols"/>
              <a:buNone/>
            </a:pPr>
            <a:endParaRPr sz="1600" b="0" i="0">
              <a:solidFill>
                <a:schemeClr val="dk1"/>
              </a:solidFill>
              <a:latin typeface="Arial"/>
              <a:ea typeface="Arial"/>
              <a:cs typeface="Arial"/>
              <a:sym typeface="Arial"/>
            </a:endParaRPr>
          </a:p>
          <a:p>
            <a:pPr marL="228600" marR="0" lvl="0" indent="-127000" algn="l" rtl="0">
              <a:lnSpc>
                <a:spcPct val="114000"/>
              </a:lnSpc>
              <a:spcBef>
                <a:spcPts val="320"/>
              </a:spcBef>
              <a:spcAft>
                <a:spcPts val="0"/>
              </a:spcAft>
              <a:buClr>
                <a:schemeClr val="dk1"/>
              </a:buClr>
              <a:buSzPts val="1600"/>
              <a:buFont typeface="Noto Sans Symbols"/>
              <a:buNone/>
            </a:pPr>
            <a:endParaRPr sz="1600" b="0" i="0">
              <a:solidFill>
                <a:schemeClr val="dk1"/>
              </a:solidFill>
              <a:latin typeface="Arial"/>
              <a:ea typeface="Arial"/>
              <a:cs typeface="Arial"/>
              <a:sym typeface="Arial"/>
            </a:endParaRPr>
          </a:p>
        </p:txBody>
      </p:sp>
      <p:sp>
        <p:nvSpPr>
          <p:cNvPr id="38" name="Google Shape;38;p6"/>
          <p:cNvSpPr/>
          <p:nvPr/>
        </p:nvSpPr>
        <p:spPr>
          <a:xfrm>
            <a:off x="61913" y="3840792"/>
            <a:ext cx="8556600" cy="1152900"/>
          </a:xfrm>
          <a:prstGeom prst="rect">
            <a:avLst/>
          </a:prstGeom>
          <a:solidFill>
            <a:srgbClr val="BE00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6"/>
          <p:cNvSpPr txBox="1">
            <a:spLocks noGrp="1"/>
          </p:cNvSpPr>
          <p:nvPr>
            <p:ph type="title"/>
          </p:nvPr>
        </p:nvSpPr>
        <p:spPr>
          <a:xfrm>
            <a:off x="224350" y="3469025"/>
            <a:ext cx="5586600" cy="5112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4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0" name="Google Shape;40;p6"/>
          <p:cNvSpPr txBox="1">
            <a:spLocks noGrp="1"/>
          </p:cNvSpPr>
          <p:nvPr>
            <p:ph type="body" idx="1"/>
          </p:nvPr>
        </p:nvSpPr>
        <p:spPr>
          <a:xfrm>
            <a:off x="380750" y="3994350"/>
            <a:ext cx="8009400" cy="856800"/>
          </a:xfrm>
          <a:prstGeom prst="rect">
            <a:avLst/>
          </a:prstGeom>
          <a:noFill/>
          <a:ln>
            <a:noFill/>
          </a:ln>
        </p:spPr>
        <p:txBody>
          <a:bodyPr spcFirstLastPara="1" wrap="square" lIns="91425" tIns="91425" rIns="91425" bIns="91425" anchor="t" anchorCtr="0"/>
          <a:lstStyle>
            <a:lvl1pPr marL="457200" lvl="0" indent="-317500" rtl="0">
              <a:spcBef>
                <a:spcPts val="0"/>
              </a:spcBef>
              <a:spcAft>
                <a:spcPts val="0"/>
              </a:spcAft>
              <a:buClr>
                <a:srgbClr val="FFFFFF"/>
              </a:buClr>
              <a:buSzPts val="1400"/>
              <a:buChar char="●"/>
              <a:defRPr>
                <a:solidFill>
                  <a:srgbClr val="FFFFFF"/>
                </a:solidFill>
              </a:defRPr>
            </a:lvl1pPr>
            <a:lvl2pPr marL="914400" lvl="1" indent="-304800" rtl="0">
              <a:spcBef>
                <a:spcPts val="0"/>
              </a:spcBef>
              <a:spcAft>
                <a:spcPts val="0"/>
              </a:spcAft>
              <a:buClr>
                <a:srgbClr val="FFFFFF"/>
              </a:buClr>
              <a:buSzPts val="1200"/>
              <a:buChar char="○"/>
              <a:defRPr sz="1200">
                <a:solidFill>
                  <a:srgbClr val="FFFFFF"/>
                </a:solidFill>
              </a:defRPr>
            </a:lvl2pPr>
            <a:lvl3pPr marL="1371600" lvl="2" indent="-292100" rtl="0">
              <a:spcBef>
                <a:spcPts val="0"/>
              </a:spcBef>
              <a:spcAft>
                <a:spcPts val="0"/>
              </a:spcAft>
              <a:buClr>
                <a:srgbClr val="FFFFFF"/>
              </a:buClr>
              <a:buSzPts val="1000"/>
              <a:buChar char="■"/>
              <a:defRPr sz="1000">
                <a:solidFill>
                  <a:srgbClr val="FFFFFF"/>
                </a:solidFill>
              </a:defRPr>
            </a:lvl3pPr>
            <a:lvl4pPr marL="1828800" lvl="3" indent="-292100" rtl="0">
              <a:spcBef>
                <a:spcPts val="0"/>
              </a:spcBef>
              <a:spcAft>
                <a:spcPts val="0"/>
              </a:spcAft>
              <a:buClr>
                <a:srgbClr val="FFFFFF"/>
              </a:buClr>
              <a:buSzPts val="1000"/>
              <a:buChar char="●"/>
              <a:defRPr sz="1000">
                <a:solidFill>
                  <a:srgbClr val="FFFFFF"/>
                </a:solidFill>
              </a:defRPr>
            </a:lvl4pPr>
            <a:lvl5pPr marL="2286000" lvl="4" indent="-292100" rtl="0">
              <a:spcBef>
                <a:spcPts val="0"/>
              </a:spcBef>
              <a:spcAft>
                <a:spcPts val="0"/>
              </a:spcAft>
              <a:buClr>
                <a:srgbClr val="FFFFFF"/>
              </a:buClr>
              <a:buSzPts val="1000"/>
              <a:buChar char="○"/>
              <a:defRPr sz="1000">
                <a:solidFill>
                  <a:srgbClr val="FFFFFF"/>
                </a:solidFill>
              </a:defRPr>
            </a:lvl5pPr>
            <a:lvl6pPr marL="2743200" lvl="5" indent="-292100" rtl="0">
              <a:spcBef>
                <a:spcPts val="0"/>
              </a:spcBef>
              <a:spcAft>
                <a:spcPts val="0"/>
              </a:spcAft>
              <a:buClr>
                <a:srgbClr val="FFFFFF"/>
              </a:buClr>
              <a:buSzPts val="1000"/>
              <a:buChar char="■"/>
              <a:defRPr sz="1000">
                <a:solidFill>
                  <a:srgbClr val="FFFFFF"/>
                </a:solidFill>
              </a:defRPr>
            </a:lvl6pPr>
            <a:lvl7pPr marL="3200400" lvl="6" indent="-292100" rtl="0">
              <a:spcBef>
                <a:spcPts val="0"/>
              </a:spcBef>
              <a:spcAft>
                <a:spcPts val="0"/>
              </a:spcAft>
              <a:buClr>
                <a:srgbClr val="FFFFFF"/>
              </a:buClr>
              <a:buSzPts val="1000"/>
              <a:buChar char="●"/>
              <a:defRPr sz="1000">
                <a:solidFill>
                  <a:srgbClr val="FFFFFF"/>
                </a:solidFill>
              </a:defRPr>
            </a:lvl7pPr>
            <a:lvl8pPr marL="3657600" lvl="7" indent="-292100" rtl="0">
              <a:spcBef>
                <a:spcPts val="0"/>
              </a:spcBef>
              <a:spcAft>
                <a:spcPts val="0"/>
              </a:spcAft>
              <a:buClr>
                <a:srgbClr val="FFFFFF"/>
              </a:buClr>
              <a:buSzPts val="1000"/>
              <a:buChar char="○"/>
              <a:defRPr sz="1000">
                <a:solidFill>
                  <a:srgbClr val="FFFFFF"/>
                </a:solidFill>
              </a:defRPr>
            </a:lvl8pPr>
            <a:lvl9pPr marL="4114800" lvl="8" indent="-292100" rtl="0">
              <a:spcBef>
                <a:spcPts val="0"/>
              </a:spcBef>
              <a:spcAft>
                <a:spcPts val="0"/>
              </a:spcAft>
              <a:buClr>
                <a:srgbClr val="FFFFFF"/>
              </a:buClr>
              <a:buSzPts val="1000"/>
              <a:buChar char="■"/>
              <a:defRPr sz="1000">
                <a:solidFill>
                  <a:srgbClr val="FFFFFF"/>
                </a:solidFill>
              </a:defRPr>
            </a:lvl9pPr>
          </a:lstStyle>
          <a:p>
            <a:endParaRPr/>
          </a:p>
        </p:txBody>
      </p:sp>
      <p:pic>
        <p:nvPicPr>
          <p:cNvPr id="41" name="Google Shape;41;p6"/>
          <p:cNvPicPr preferRelativeResize="0"/>
          <p:nvPr/>
        </p:nvPicPr>
        <p:blipFill rotWithShape="1">
          <a:blip r:embed="rId2">
            <a:alphaModFix/>
          </a:blip>
          <a:srcRect l="13611" t="-44406" r="13640" b="-34292"/>
          <a:stretch/>
        </p:blipFill>
        <p:spPr>
          <a:xfrm>
            <a:off x="7540075" y="0"/>
            <a:ext cx="1420849" cy="8716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ull photo background">
  <p:cSld name="OBJECT_1">
    <p:spTree>
      <p:nvGrpSpPr>
        <p:cNvPr id="1" name="Shape 42"/>
        <p:cNvGrpSpPr/>
        <p:nvPr/>
      </p:nvGrpSpPr>
      <p:grpSpPr>
        <a:xfrm>
          <a:off x="0" y="0"/>
          <a:ext cx="0" cy="0"/>
          <a:chOff x="0" y="0"/>
          <a:chExt cx="0" cy="0"/>
        </a:xfrm>
      </p:grpSpPr>
      <p:sp>
        <p:nvSpPr>
          <p:cNvPr id="43" name="Google Shape;43;p7"/>
          <p:cNvSpPr>
            <a:spLocks noGrp="1"/>
          </p:cNvSpPr>
          <p:nvPr>
            <p:ph type="pic" idx="2"/>
          </p:nvPr>
        </p:nvSpPr>
        <p:spPr>
          <a:xfrm>
            <a:off x="0" y="0"/>
            <a:ext cx="9144000" cy="5143500"/>
          </a:xfrm>
          <a:prstGeom prst="rect">
            <a:avLst/>
          </a:prstGeom>
          <a:solidFill>
            <a:srgbClr val="D8D8D8"/>
          </a:solidFill>
          <a:ln>
            <a:noFill/>
          </a:ln>
        </p:spPr>
        <p:txBody>
          <a:bodyPr spcFirstLastPara="1" wrap="square" lIns="68575" tIns="68575" rIns="68575" bIns="68575" anchor="t" anchorCtr="0"/>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44" name="Google Shape;44;p7"/>
          <p:cNvSpPr txBox="1"/>
          <p:nvPr/>
        </p:nvSpPr>
        <p:spPr>
          <a:xfrm>
            <a:off x="3720025" y="2928020"/>
            <a:ext cx="8404200" cy="437100"/>
          </a:xfrm>
          <a:prstGeom prst="rect">
            <a:avLst/>
          </a:prstGeom>
          <a:noFill/>
          <a:ln>
            <a:noFill/>
          </a:ln>
        </p:spPr>
        <p:txBody>
          <a:bodyPr spcFirstLastPara="1" wrap="square" lIns="91425" tIns="45700" rIns="91425" bIns="45700" anchor="t" anchorCtr="0">
            <a:noAutofit/>
          </a:bodyPr>
          <a:lstStyle/>
          <a:p>
            <a:pPr marL="228600" marR="0" lvl="0" indent="-127000" algn="l" rtl="0">
              <a:lnSpc>
                <a:spcPct val="114000"/>
              </a:lnSpc>
              <a:spcBef>
                <a:spcPts val="0"/>
              </a:spcBef>
              <a:spcAft>
                <a:spcPts val="0"/>
              </a:spcAft>
              <a:buClr>
                <a:schemeClr val="dk1"/>
              </a:buClr>
              <a:buSzPts val="1600"/>
              <a:buFont typeface="Noto Sans Symbols"/>
              <a:buNone/>
            </a:pPr>
            <a:endParaRPr sz="1600" b="0" i="0" u="none" strike="noStrike" cap="none">
              <a:solidFill>
                <a:schemeClr val="dk1"/>
              </a:solidFill>
              <a:latin typeface="Arial"/>
              <a:ea typeface="Arial"/>
              <a:cs typeface="Arial"/>
              <a:sym typeface="Arial"/>
            </a:endParaRPr>
          </a:p>
          <a:p>
            <a:pPr marL="228600" marR="0" lvl="0" indent="-127000" algn="l" rtl="0">
              <a:lnSpc>
                <a:spcPct val="114000"/>
              </a:lnSpc>
              <a:spcBef>
                <a:spcPts val="320"/>
              </a:spcBef>
              <a:spcAft>
                <a:spcPts val="0"/>
              </a:spcAft>
              <a:buClr>
                <a:schemeClr val="dk1"/>
              </a:buClr>
              <a:buSzPts val="1600"/>
              <a:buFont typeface="Noto Sans Symbols"/>
              <a:buNone/>
            </a:pPr>
            <a:endParaRPr sz="1600" b="0" i="0" u="none" strike="noStrike" cap="none">
              <a:solidFill>
                <a:schemeClr val="dk1"/>
              </a:solidFill>
              <a:latin typeface="Arial"/>
              <a:ea typeface="Arial"/>
              <a:cs typeface="Arial"/>
              <a:sym typeface="Arial"/>
            </a:endParaRPr>
          </a:p>
        </p:txBody>
      </p:sp>
      <p:sp>
        <p:nvSpPr>
          <p:cNvPr id="45" name="Google Shape;45;p7"/>
          <p:cNvSpPr txBox="1"/>
          <p:nvPr/>
        </p:nvSpPr>
        <p:spPr>
          <a:xfrm>
            <a:off x="366713" y="3081068"/>
            <a:ext cx="8404200" cy="1770000"/>
          </a:xfrm>
          <a:prstGeom prst="rect">
            <a:avLst/>
          </a:prstGeom>
          <a:noFill/>
          <a:ln>
            <a:noFill/>
          </a:ln>
        </p:spPr>
        <p:txBody>
          <a:bodyPr spcFirstLastPara="1" wrap="square" lIns="91425" tIns="45700" rIns="91425" bIns="45700" anchor="t" anchorCtr="0">
            <a:noAutofit/>
          </a:bodyPr>
          <a:lstStyle/>
          <a:p>
            <a:pPr marL="228600" marR="0" lvl="0" indent="-127000" algn="l" rtl="0">
              <a:lnSpc>
                <a:spcPct val="114000"/>
              </a:lnSpc>
              <a:spcBef>
                <a:spcPts val="0"/>
              </a:spcBef>
              <a:spcAft>
                <a:spcPts val="0"/>
              </a:spcAft>
              <a:buClr>
                <a:schemeClr val="dk1"/>
              </a:buClr>
              <a:buSzPts val="1600"/>
              <a:buFont typeface="Noto Sans Symbols"/>
              <a:buNone/>
            </a:pPr>
            <a:endParaRPr sz="1600" b="0" i="0">
              <a:solidFill>
                <a:schemeClr val="dk1"/>
              </a:solidFill>
              <a:latin typeface="Arial"/>
              <a:ea typeface="Arial"/>
              <a:cs typeface="Arial"/>
              <a:sym typeface="Arial"/>
            </a:endParaRPr>
          </a:p>
          <a:p>
            <a:pPr marL="228600" marR="0" lvl="0" indent="-127000" algn="l" rtl="0">
              <a:lnSpc>
                <a:spcPct val="114000"/>
              </a:lnSpc>
              <a:spcBef>
                <a:spcPts val="320"/>
              </a:spcBef>
              <a:spcAft>
                <a:spcPts val="0"/>
              </a:spcAft>
              <a:buClr>
                <a:schemeClr val="dk1"/>
              </a:buClr>
              <a:buSzPts val="1600"/>
              <a:buFont typeface="Noto Sans Symbols"/>
              <a:buNone/>
            </a:pPr>
            <a:endParaRPr sz="1600" b="0" i="0">
              <a:solidFill>
                <a:schemeClr val="dk1"/>
              </a:solidFill>
              <a:latin typeface="Arial"/>
              <a:ea typeface="Arial"/>
              <a:cs typeface="Arial"/>
              <a:sym typeface="Arial"/>
            </a:endParaRPr>
          </a:p>
        </p:txBody>
      </p:sp>
      <p:pic>
        <p:nvPicPr>
          <p:cNvPr id="46" name="Google Shape;46;p7"/>
          <p:cNvPicPr preferRelativeResize="0"/>
          <p:nvPr/>
        </p:nvPicPr>
        <p:blipFill rotWithShape="1">
          <a:blip r:embed="rId2">
            <a:alphaModFix/>
          </a:blip>
          <a:srcRect l="13611" t="-44406" r="13640" b="-34292"/>
          <a:stretch/>
        </p:blipFill>
        <p:spPr>
          <a:xfrm>
            <a:off x="7540075" y="0"/>
            <a:ext cx="1420849" cy="8716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Callout">
  <p:cSld name="OBJECT_1_1">
    <p:spTree>
      <p:nvGrpSpPr>
        <p:cNvPr id="1" name="Shape 47"/>
        <p:cNvGrpSpPr/>
        <p:nvPr/>
      </p:nvGrpSpPr>
      <p:grpSpPr>
        <a:xfrm>
          <a:off x="0" y="0"/>
          <a:ext cx="0" cy="0"/>
          <a:chOff x="0" y="0"/>
          <a:chExt cx="0" cy="0"/>
        </a:xfrm>
      </p:grpSpPr>
      <p:sp>
        <p:nvSpPr>
          <p:cNvPr id="48" name="Google Shape;48;p8"/>
          <p:cNvSpPr>
            <a:spLocks noGrp="1"/>
          </p:cNvSpPr>
          <p:nvPr>
            <p:ph type="pic" idx="2"/>
          </p:nvPr>
        </p:nvSpPr>
        <p:spPr>
          <a:xfrm>
            <a:off x="0" y="0"/>
            <a:ext cx="9144000" cy="5143500"/>
          </a:xfrm>
          <a:prstGeom prst="rect">
            <a:avLst/>
          </a:prstGeom>
          <a:solidFill>
            <a:srgbClr val="D8D8D8"/>
          </a:solidFill>
          <a:ln>
            <a:noFill/>
          </a:ln>
        </p:spPr>
        <p:txBody>
          <a:bodyPr spcFirstLastPara="1" wrap="square" lIns="68575" tIns="68575" rIns="68575" bIns="68575" anchor="t" anchorCtr="0"/>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49" name="Google Shape;49;p8"/>
          <p:cNvSpPr txBox="1"/>
          <p:nvPr/>
        </p:nvSpPr>
        <p:spPr>
          <a:xfrm>
            <a:off x="3720025" y="2928020"/>
            <a:ext cx="8404200" cy="437100"/>
          </a:xfrm>
          <a:prstGeom prst="rect">
            <a:avLst/>
          </a:prstGeom>
          <a:noFill/>
          <a:ln>
            <a:noFill/>
          </a:ln>
        </p:spPr>
        <p:txBody>
          <a:bodyPr spcFirstLastPara="1" wrap="square" lIns="91425" tIns="45700" rIns="91425" bIns="45700" anchor="t" anchorCtr="0">
            <a:noAutofit/>
          </a:bodyPr>
          <a:lstStyle/>
          <a:p>
            <a:pPr marL="228600" marR="0" lvl="0" indent="-127000" algn="l" rtl="0">
              <a:lnSpc>
                <a:spcPct val="114000"/>
              </a:lnSpc>
              <a:spcBef>
                <a:spcPts val="0"/>
              </a:spcBef>
              <a:spcAft>
                <a:spcPts val="0"/>
              </a:spcAft>
              <a:buClr>
                <a:schemeClr val="dk1"/>
              </a:buClr>
              <a:buSzPts val="1600"/>
              <a:buFont typeface="Noto Sans Symbols"/>
              <a:buNone/>
            </a:pPr>
            <a:endParaRPr sz="1600" b="0" i="0" u="none" strike="noStrike" cap="none">
              <a:solidFill>
                <a:schemeClr val="dk1"/>
              </a:solidFill>
              <a:latin typeface="Arial"/>
              <a:ea typeface="Arial"/>
              <a:cs typeface="Arial"/>
              <a:sym typeface="Arial"/>
            </a:endParaRPr>
          </a:p>
          <a:p>
            <a:pPr marL="228600" marR="0" lvl="0" indent="-127000" algn="l" rtl="0">
              <a:lnSpc>
                <a:spcPct val="114000"/>
              </a:lnSpc>
              <a:spcBef>
                <a:spcPts val="320"/>
              </a:spcBef>
              <a:spcAft>
                <a:spcPts val="0"/>
              </a:spcAft>
              <a:buClr>
                <a:schemeClr val="dk1"/>
              </a:buClr>
              <a:buSzPts val="1600"/>
              <a:buFont typeface="Noto Sans Symbols"/>
              <a:buNone/>
            </a:pPr>
            <a:endParaRPr sz="1600" b="0" i="0" u="none" strike="noStrike" cap="none">
              <a:solidFill>
                <a:schemeClr val="dk1"/>
              </a:solidFill>
              <a:latin typeface="Arial"/>
              <a:ea typeface="Arial"/>
              <a:cs typeface="Arial"/>
              <a:sym typeface="Arial"/>
            </a:endParaRPr>
          </a:p>
        </p:txBody>
      </p:sp>
      <p:sp>
        <p:nvSpPr>
          <p:cNvPr id="50" name="Google Shape;50;p8"/>
          <p:cNvSpPr txBox="1"/>
          <p:nvPr/>
        </p:nvSpPr>
        <p:spPr>
          <a:xfrm>
            <a:off x="366713" y="3081068"/>
            <a:ext cx="8404200" cy="1770000"/>
          </a:xfrm>
          <a:prstGeom prst="rect">
            <a:avLst/>
          </a:prstGeom>
          <a:noFill/>
          <a:ln>
            <a:noFill/>
          </a:ln>
        </p:spPr>
        <p:txBody>
          <a:bodyPr spcFirstLastPara="1" wrap="square" lIns="91425" tIns="45700" rIns="91425" bIns="45700" anchor="t" anchorCtr="0">
            <a:noAutofit/>
          </a:bodyPr>
          <a:lstStyle/>
          <a:p>
            <a:pPr marL="228600" marR="0" lvl="0" indent="-127000" algn="l" rtl="0">
              <a:lnSpc>
                <a:spcPct val="114000"/>
              </a:lnSpc>
              <a:spcBef>
                <a:spcPts val="0"/>
              </a:spcBef>
              <a:spcAft>
                <a:spcPts val="0"/>
              </a:spcAft>
              <a:buClr>
                <a:schemeClr val="dk1"/>
              </a:buClr>
              <a:buSzPts val="1600"/>
              <a:buFont typeface="Noto Sans Symbols"/>
              <a:buNone/>
            </a:pPr>
            <a:endParaRPr sz="1600" b="0" i="0">
              <a:solidFill>
                <a:schemeClr val="dk1"/>
              </a:solidFill>
              <a:latin typeface="Arial"/>
              <a:ea typeface="Arial"/>
              <a:cs typeface="Arial"/>
              <a:sym typeface="Arial"/>
            </a:endParaRPr>
          </a:p>
          <a:p>
            <a:pPr marL="228600" marR="0" lvl="0" indent="-127000" algn="l" rtl="0">
              <a:lnSpc>
                <a:spcPct val="114000"/>
              </a:lnSpc>
              <a:spcBef>
                <a:spcPts val="320"/>
              </a:spcBef>
              <a:spcAft>
                <a:spcPts val="0"/>
              </a:spcAft>
              <a:buClr>
                <a:schemeClr val="dk1"/>
              </a:buClr>
              <a:buSzPts val="1600"/>
              <a:buFont typeface="Noto Sans Symbols"/>
              <a:buNone/>
            </a:pPr>
            <a:endParaRPr sz="1600" b="0" i="0">
              <a:solidFill>
                <a:schemeClr val="dk1"/>
              </a:solidFill>
              <a:latin typeface="Arial"/>
              <a:ea typeface="Arial"/>
              <a:cs typeface="Arial"/>
              <a:sym typeface="Arial"/>
            </a:endParaRPr>
          </a:p>
        </p:txBody>
      </p:sp>
      <p:sp>
        <p:nvSpPr>
          <p:cNvPr id="51" name="Google Shape;51;p8"/>
          <p:cNvSpPr/>
          <p:nvPr/>
        </p:nvSpPr>
        <p:spPr>
          <a:xfrm>
            <a:off x="1259825" y="1038375"/>
            <a:ext cx="6618000" cy="3641400"/>
          </a:xfrm>
          <a:prstGeom prst="rect">
            <a:avLst/>
          </a:prstGeom>
          <a:solidFill>
            <a:srgbClr val="BE0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8"/>
          <p:cNvSpPr txBox="1">
            <a:spLocks noGrp="1"/>
          </p:cNvSpPr>
          <p:nvPr>
            <p:ph type="body" idx="1"/>
          </p:nvPr>
        </p:nvSpPr>
        <p:spPr>
          <a:xfrm>
            <a:off x="1509125" y="2045125"/>
            <a:ext cx="6050400" cy="2337000"/>
          </a:xfrm>
          <a:prstGeom prst="rect">
            <a:avLst/>
          </a:prstGeom>
          <a:noFill/>
          <a:ln>
            <a:noFill/>
          </a:ln>
        </p:spPr>
        <p:txBody>
          <a:bodyPr spcFirstLastPara="1" wrap="square" lIns="91425" tIns="91425" rIns="91425" bIns="91425" anchor="t" anchorCtr="0"/>
          <a:lstStyle>
            <a:lvl1pPr marL="457200" lvl="0" indent="-317500" rtl="0">
              <a:spcBef>
                <a:spcPts val="0"/>
              </a:spcBef>
              <a:spcAft>
                <a:spcPts val="0"/>
              </a:spcAft>
              <a:buClr>
                <a:srgbClr val="FFFFFF"/>
              </a:buClr>
              <a:buSzPts val="1400"/>
              <a:buChar char="●"/>
              <a:defRPr>
                <a:solidFill>
                  <a:srgbClr val="FFFFFF"/>
                </a:solidFill>
              </a:defRPr>
            </a:lvl1pPr>
            <a:lvl2pPr marL="914400" lvl="1" indent="-317500" rtl="0">
              <a:spcBef>
                <a:spcPts val="0"/>
              </a:spcBef>
              <a:spcAft>
                <a:spcPts val="0"/>
              </a:spcAft>
              <a:buClr>
                <a:srgbClr val="FFFFFF"/>
              </a:buClr>
              <a:buSzPts val="1400"/>
              <a:buChar char="○"/>
              <a:defRPr>
                <a:solidFill>
                  <a:srgbClr val="FFFFFF"/>
                </a:solidFill>
              </a:defRPr>
            </a:lvl2pPr>
            <a:lvl3pPr marL="1371600" lvl="2" indent="-317500" rtl="0">
              <a:spcBef>
                <a:spcPts val="0"/>
              </a:spcBef>
              <a:spcAft>
                <a:spcPts val="0"/>
              </a:spcAft>
              <a:buClr>
                <a:srgbClr val="FFFFFF"/>
              </a:buClr>
              <a:buSzPts val="1400"/>
              <a:buChar char="■"/>
              <a:defRPr>
                <a:solidFill>
                  <a:srgbClr val="FFFFFF"/>
                </a:solidFill>
              </a:defRPr>
            </a:lvl3pPr>
            <a:lvl4pPr marL="1828800" lvl="3" indent="-317500" rtl="0">
              <a:spcBef>
                <a:spcPts val="0"/>
              </a:spcBef>
              <a:spcAft>
                <a:spcPts val="0"/>
              </a:spcAft>
              <a:buClr>
                <a:srgbClr val="FFFFFF"/>
              </a:buClr>
              <a:buSzPts val="1400"/>
              <a:buChar char="●"/>
              <a:defRPr>
                <a:solidFill>
                  <a:srgbClr val="FFFFFF"/>
                </a:solidFill>
              </a:defRPr>
            </a:lvl4pPr>
            <a:lvl5pPr marL="2286000" lvl="4" indent="-317500" rtl="0">
              <a:spcBef>
                <a:spcPts val="0"/>
              </a:spcBef>
              <a:spcAft>
                <a:spcPts val="0"/>
              </a:spcAft>
              <a:buClr>
                <a:srgbClr val="FFFFFF"/>
              </a:buClr>
              <a:buSzPts val="1400"/>
              <a:buChar char="○"/>
              <a:defRPr>
                <a:solidFill>
                  <a:srgbClr val="FFFFFF"/>
                </a:solidFill>
              </a:defRPr>
            </a:lvl5pPr>
            <a:lvl6pPr marL="2743200" lvl="5" indent="-317500" rtl="0">
              <a:spcBef>
                <a:spcPts val="0"/>
              </a:spcBef>
              <a:spcAft>
                <a:spcPts val="0"/>
              </a:spcAft>
              <a:buClr>
                <a:srgbClr val="FFFFFF"/>
              </a:buClr>
              <a:buSzPts val="1400"/>
              <a:buChar char="■"/>
              <a:defRPr>
                <a:solidFill>
                  <a:srgbClr val="FFFFFF"/>
                </a:solidFill>
              </a:defRPr>
            </a:lvl6pPr>
            <a:lvl7pPr marL="3200400" lvl="6" indent="-317500" rtl="0">
              <a:spcBef>
                <a:spcPts val="0"/>
              </a:spcBef>
              <a:spcAft>
                <a:spcPts val="0"/>
              </a:spcAft>
              <a:buClr>
                <a:srgbClr val="FFFFFF"/>
              </a:buClr>
              <a:buSzPts val="1400"/>
              <a:buChar char="●"/>
              <a:defRPr>
                <a:solidFill>
                  <a:srgbClr val="FFFFFF"/>
                </a:solidFill>
              </a:defRPr>
            </a:lvl7pPr>
            <a:lvl8pPr marL="3657600" lvl="7" indent="-317500" rtl="0">
              <a:spcBef>
                <a:spcPts val="0"/>
              </a:spcBef>
              <a:spcAft>
                <a:spcPts val="0"/>
              </a:spcAft>
              <a:buClr>
                <a:srgbClr val="FFFFFF"/>
              </a:buClr>
              <a:buSzPts val="1400"/>
              <a:buChar char="○"/>
              <a:defRPr>
                <a:solidFill>
                  <a:srgbClr val="FFFFFF"/>
                </a:solidFill>
              </a:defRPr>
            </a:lvl8pPr>
            <a:lvl9pPr marL="4114800" lvl="8" indent="-317500" rtl="0">
              <a:spcBef>
                <a:spcPts val="0"/>
              </a:spcBef>
              <a:spcAft>
                <a:spcPts val="0"/>
              </a:spcAft>
              <a:buClr>
                <a:srgbClr val="FFFFFF"/>
              </a:buClr>
              <a:buSzPts val="1400"/>
              <a:buChar char="■"/>
              <a:defRPr>
                <a:solidFill>
                  <a:srgbClr val="FFFFFF"/>
                </a:solidFill>
              </a:defRPr>
            </a:lvl9pPr>
          </a:lstStyle>
          <a:p>
            <a:endParaRPr/>
          </a:p>
        </p:txBody>
      </p:sp>
      <p:sp>
        <p:nvSpPr>
          <p:cNvPr id="53" name="Google Shape;53;p8"/>
          <p:cNvSpPr txBox="1">
            <a:spLocks noGrp="1"/>
          </p:cNvSpPr>
          <p:nvPr>
            <p:ph type="title"/>
          </p:nvPr>
        </p:nvSpPr>
        <p:spPr>
          <a:xfrm>
            <a:off x="1533850" y="1411150"/>
            <a:ext cx="6012600" cy="777300"/>
          </a:xfrm>
          <a:prstGeom prst="rect">
            <a:avLst/>
          </a:prstGeom>
          <a:noFill/>
          <a:ln>
            <a:noFill/>
          </a:ln>
        </p:spPr>
        <p:txBody>
          <a:bodyPr spcFirstLastPara="1" wrap="square" lIns="91425" tIns="91425" rIns="91425" bIns="91425" anchor="t" anchorCtr="0"/>
          <a:lstStyle>
            <a:lvl1pPr lvl="0">
              <a:spcBef>
                <a:spcPts val="0"/>
              </a:spcBef>
              <a:spcAft>
                <a:spcPts val="0"/>
              </a:spcAft>
              <a:buNone/>
              <a:defRPr sz="2400">
                <a:solidFill>
                  <a:srgbClr val="FFFFFF"/>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pic>
        <p:nvPicPr>
          <p:cNvPr id="54" name="Google Shape;54;p8"/>
          <p:cNvPicPr preferRelativeResize="0"/>
          <p:nvPr/>
        </p:nvPicPr>
        <p:blipFill rotWithShape="1">
          <a:blip r:embed="rId2">
            <a:alphaModFix/>
          </a:blip>
          <a:srcRect l="13611" t="-44406" r="13640" b="-34292"/>
          <a:stretch/>
        </p:blipFill>
        <p:spPr>
          <a:xfrm>
            <a:off x="7540075" y="0"/>
            <a:ext cx="1420849" cy="8716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ull Text Screen" type="secHead">
  <p:cSld name="SECTION_HEADER">
    <p:spTree>
      <p:nvGrpSpPr>
        <p:cNvPr id="1" name="Shape 55"/>
        <p:cNvGrpSpPr/>
        <p:nvPr/>
      </p:nvGrpSpPr>
      <p:grpSpPr>
        <a:xfrm>
          <a:off x="0" y="0"/>
          <a:ext cx="0" cy="0"/>
          <a:chOff x="0" y="0"/>
          <a:chExt cx="0" cy="0"/>
        </a:xfrm>
      </p:grpSpPr>
      <p:sp>
        <p:nvSpPr>
          <p:cNvPr id="56" name="Google Shape;56;p9"/>
          <p:cNvSpPr txBox="1">
            <a:spLocks noGrp="1"/>
          </p:cNvSpPr>
          <p:nvPr>
            <p:ph type="body" idx="1"/>
          </p:nvPr>
        </p:nvSpPr>
        <p:spPr>
          <a:xfrm>
            <a:off x="570694" y="2308849"/>
            <a:ext cx="3433800" cy="354300"/>
          </a:xfrm>
          <a:prstGeom prst="rect">
            <a:avLst/>
          </a:prstGeom>
          <a:noFill/>
          <a:ln>
            <a:noFill/>
          </a:ln>
        </p:spPr>
        <p:txBody>
          <a:bodyPr spcFirstLastPara="1" wrap="square" lIns="91425" tIns="91425" rIns="91425" bIns="91425" anchor="t" anchorCtr="0"/>
          <a:lstStyle>
            <a:lvl1pPr marL="457200" marR="0" lvl="0" indent="-228600"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317500" algn="l" rtl="0">
              <a:spcBef>
                <a:spcPts val="560"/>
              </a:spcBef>
              <a:spcAft>
                <a:spcPts val="0"/>
              </a:spcAft>
              <a:buClr>
                <a:srgbClr val="FFFFFF"/>
              </a:buClr>
              <a:buSzPts val="1400"/>
              <a:buFont typeface="Arial"/>
              <a:buChar char="–"/>
              <a:defRPr b="0" i="0" u="none" strike="noStrike" cap="none">
                <a:solidFill>
                  <a:srgbClr val="FFFFFF"/>
                </a:solidFill>
                <a:latin typeface="Calibri"/>
                <a:ea typeface="Calibri"/>
                <a:cs typeface="Calibri"/>
                <a:sym typeface="Calibri"/>
              </a:defRPr>
            </a:lvl2pPr>
            <a:lvl3pPr marL="1371600" marR="0" lvl="2" indent="-304800" algn="l" rtl="0">
              <a:spcBef>
                <a:spcPts val="480"/>
              </a:spcBef>
              <a:spcAft>
                <a:spcPts val="0"/>
              </a:spcAft>
              <a:buClr>
                <a:srgbClr val="FFFFFF"/>
              </a:buClr>
              <a:buSzPts val="1200"/>
              <a:buFont typeface="Arial"/>
              <a:buChar char="•"/>
              <a:defRPr sz="1200" b="0" i="0" u="none" strike="noStrike" cap="none">
                <a:solidFill>
                  <a:srgbClr val="FFFFFF"/>
                </a:solidFill>
                <a:latin typeface="Calibri"/>
                <a:ea typeface="Calibri"/>
                <a:cs typeface="Calibri"/>
                <a:sym typeface="Calibri"/>
              </a:defRPr>
            </a:lvl3pPr>
            <a:lvl4pPr marL="1828800" marR="0" lvl="3" indent="-292100" algn="l" rtl="0">
              <a:spcBef>
                <a:spcPts val="400"/>
              </a:spcBef>
              <a:spcAft>
                <a:spcPts val="0"/>
              </a:spcAft>
              <a:buClr>
                <a:srgbClr val="FFFFFF"/>
              </a:buClr>
              <a:buSzPts val="1000"/>
              <a:buChar char="–"/>
              <a:defRPr sz="1000" i="0" u="none" strike="noStrike" cap="none">
                <a:solidFill>
                  <a:srgbClr val="FFFFFF"/>
                </a:solidFill>
              </a:defRPr>
            </a:lvl4pPr>
            <a:lvl5pPr marL="2286000" marR="0" lvl="4" indent="-292100" algn="l" rtl="0">
              <a:spcBef>
                <a:spcPts val="400"/>
              </a:spcBef>
              <a:spcAft>
                <a:spcPts val="0"/>
              </a:spcAft>
              <a:buClr>
                <a:srgbClr val="FFFFFF"/>
              </a:buClr>
              <a:buSzPts val="1000"/>
              <a:buChar char="»"/>
              <a:defRPr sz="1000" i="0" u="none" strike="noStrike" cap="none">
                <a:solidFill>
                  <a:srgbClr val="FFFFFF"/>
                </a:solidFill>
              </a:defRPr>
            </a:lvl5pPr>
            <a:lvl6pPr marL="2743200" marR="0" lvl="5" indent="-292100" algn="l" rtl="0">
              <a:spcBef>
                <a:spcPts val="400"/>
              </a:spcBef>
              <a:spcAft>
                <a:spcPts val="0"/>
              </a:spcAft>
              <a:buClr>
                <a:srgbClr val="FFFFFF"/>
              </a:buClr>
              <a:buSzPts val="1000"/>
              <a:buChar char="•"/>
              <a:defRPr sz="1000" i="0" u="none" strike="noStrike" cap="none">
                <a:solidFill>
                  <a:srgbClr val="FFFFFF"/>
                </a:solidFill>
              </a:defRPr>
            </a:lvl6pPr>
            <a:lvl7pPr marL="3200400" marR="0" lvl="6" indent="-292100" algn="l" rtl="0">
              <a:spcBef>
                <a:spcPts val="400"/>
              </a:spcBef>
              <a:spcAft>
                <a:spcPts val="0"/>
              </a:spcAft>
              <a:buClr>
                <a:srgbClr val="FFFFFF"/>
              </a:buClr>
              <a:buSzPts val="1000"/>
              <a:buChar char="•"/>
              <a:defRPr sz="1000" i="0" u="none" strike="noStrike" cap="none">
                <a:solidFill>
                  <a:srgbClr val="FFFFFF"/>
                </a:solidFill>
              </a:defRPr>
            </a:lvl7pPr>
            <a:lvl8pPr marL="3657600" marR="0" lvl="7" indent="-292100" algn="l" rtl="0">
              <a:spcBef>
                <a:spcPts val="400"/>
              </a:spcBef>
              <a:spcAft>
                <a:spcPts val="0"/>
              </a:spcAft>
              <a:buClr>
                <a:srgbClr val="FFFFFF"/>
              </a:buClr>
              <a:buSzPts val="1000"/>
              <a:buChar char="•"/>
              <a:defRPr sz="1000" i="0" u="none" strike="noStrike" cap="none">
                <a:solidFill>
                  <a:srgbClr val="FFFFFF"/>
                </a:solidFill>
              </a:defRPr>
            </a:lvl8pPr>
            <a:lvl9pPr marL="4114800" marR="0" lvl="8" indent="-292100" algn="l" rtl="0">
              <a:spcBef>
                <a:spcPts val="400"/>
              </a:spcBef>
              <a:spcAft>
                <a:spcPts val="0"/>
              </a:spcAft>
              <a:buClr>
                <a:srgbClr val="FFFFFF"/>
              </a:buClr>
              <a:buSzPts val="1000"/>
              <a:buChar char="•"/>
              <a:defRPr sz="1000" i="0" u="none" strike="noStrike" cap="none">
                <a:solidFill>
                  <a:srgbClr val="FFFFFF"/>
                </a:solidFill>
              </a:defRPr>
            </a:lvl9pPr>
          </a:lstStyle>
          <a:p>
            <a:endParaRPr/>
          </a:p>
        </p:txBody>
      </p:sp>
      <p:sp>
        <p:nvSpPr>
          <p:cNvPr id="57" name="Google Shape;57;p9"/>
          <p:cNvSpPr txBox="1">
            <a:spLocks noGrp="1"/>
          </p:cNvSpPr>
          <p:nvPr>
            <p:ph type="title"/>
          </p:nvPr>
        </p:nvSpPr>
        <p:spPr>
          <a:xfrm>
            <a:off x="570700" y="1177325"/>
            <a:ext cx="6230400" cy="3252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8" name="Google Shape;58;p9"/>
          <p:cNvSpPr txBox="1">
            <a:spLocks noGrp="1"/>
          </p:cNvSpPr>
          <p:nvPr>
            <p:ph type="subTitle" idx="2"/>
          </p:nvPr>
        </p:nvSpPr>
        <p:spPr>
          <a:xfrm>
            <a:off x="570700" y="1558025"/>
            <a:ext cx="5157300" cy="4986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4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lumn with header photo" type="twoObj">
  <p:cSld name="TWO_OBJECTS">
    <p:spTree>
      <p:nvGrpSpPr>
        <p:cNvPr id="1" name="Shape 59"/>
        <p:cNvGrpSpPr/>
        <p:nvPr/>
      </p:nvGrpSpPr>
      <p:grpSpPr>
        <a:xfrm>
          <a:off x="0" y="0"/>
          <a:ext cx="0" cy="0"/>
          <a:chOff x="0" y="0"/>
          <a:chExt cx="0" cy="0"/>
        </a:xfrm>
      </p:grpSpPr>
      <p:sp>
        <p:nvSpPr>
          <p:cNvPr id="60" name="Google Shape;60;p10"/>
          <p:cNvSpPr>
            <a:spLocks noGrp="1"/>
          </p:cNvSpPr>
          <p:nvPr>
            <p:ph type="pic" idx="2"/>
          </p:nvPr>
        </p:nvSpPr>
        <p:spPr>
          <a:xfrm>
            <a:off x="0" y="0"/>
            <a:ext cx="9144000" cy="2424900"/>
          </a:xfrm>
          <a:prstGeom prst="rect">
            <a:avLst/>
          </a:prstGeom>
          <a:solidFill>
            <a:srgbClr val="D8D8D8"/>
          </a:solidFill>
          <a:ln>
            <a:noFill/>
          </a:ln>
        </p:spPr>
        <p:txBody>
          <a:bodyPr spcFirstLastPara="1" wrap="square" lIns="68575" tIns="68575" rIns="68575" bIns="68575" anchor="t" anchorCtr="0"/>
          <a:lstStyle>
            <a:lvl1pPr marR="0" lvl="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61" name="Google Shape;61;p10"/>
          <p:cNvSpPr/>
          <p:nvPr/>
        </p:nvSpPr>
        <p:spPr>
          <a:xfrm>
            <a:off x="-91100" y="2423500"/>
            <a:ext cx="9235500" cy="2733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2" name="Google Shape;62;p10"/>
          <p:cNvSpPr txBox="1">
            <a:spLocks noGrp="1"/>
          </p:cNvSpPr>
          <p:nvPr>
            <p:ph type="title"/>
          </p:nvPr>
        </p:nvSpPr>
        <p:spPr>
          <a:xfrm>
            <a:off x="145775" y="2423500"/>
            <a:ext cx="4139700" cy="5052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400" b="1">
                <a:solidFill>
                  <a:srgbClr val="BE0004"/>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3" name="Google Shape;63;p10"/>
          <p:cNvSpPr txBox="1">
            <a:spLocks noGrp="1"/>
          </p:cNvSpPr>
          <p:nvPr>
            <p:ph type="title" idx="3"/>
          </p:nvPr>
        </p:nvSpPr>
        <p:spPr>
          <a:xfrm>
            <a:off x="5159225" y="2423500"/>
            <a:ext cx="4139700" cy="5052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2400" b="1">
                <a:solidFill>
                  <a:srgbClr val="BE0004"/>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4" name="Google Shape;64;p10"/>
          <p:cNvSpPr txBox="1">
            <a:spLocks noGrp="1"/>
          </p:cNvSpPr>
          <p:nvPr>
            <p:ph type="body" idx="1"/>
          </p:nvPr>
        </p:nvSpPr>
        <p:spPr>
          <a:xfrm>
            <a:off x="249225" y="2928275"/>
            <a:ext cx="3655200" cy="1770000"/>
          </a:xfrm>
          <a:prstGeom prst="rect">
            <a:avLst/>
          </a:prstGeom>
          <a:noFill/>
          <a:ln>
            <a:noFill/>
          </a:ln>
        </p:spPr>
        <p:txBody>
          <a:bodyPr spcFirstLastPara="1" wrap="square" lIns="91425" tIns="91425" rIns="91425" bIns="91425" anchor="t" anchorCtr="0"/>
          <a:lstStyle>
            <a:lvl1pPr marL="457200" lvl="0" indent="-292100" rtl="0">
              <a:spcBef>
                <a:spcPts val="0"/>
              </a:spcBef>
              <a:spcAft>
                <a:spcPts val="0"/>
              </a:spcAft>
              <a:buSzPts val="1000"/>
              <a:buChar char="●"/>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
        <p:nvSpPr>
          <p:cNvPr id="65" name="Google Shape;65;p10"/>
          <p:cNvSpPr txBox="1">
            <a:spLocks noGrp="1"/>
          </p:cNvSpPr>
          <p:nvPr>
            <p:ph type="body" idx="4"/>
          </p:nvPr>
        </p:nvSpPr>
        <p:spPr>
          <a:xfrm>
            <a:off x="5261175" y="2928275"/>
            <a:ext cx="3655200" cy="1770000"/>
          </a:xfrm>
          <a:prstGeom prst="rect">
            <a:avLst/>
          </a:prstGeom>
          <a:noFill/>
          <a:ln>
            <a:noFill/>
          </a:ln>
        </p:spPr>
        <p:txBody>
          <a:bodyPr spcFirstLastPara="1" wrap="square" lIns="91425" tIns="91425" rIns="91425" bIns="91425" anchor="t" anchorCtr="0"/>
          <a:lstStyle>
            <a:lvl1pPr marL="457200" lvl="0" indent="-292100" rtl="0">
              <a:spcBef>
                <a:spcPts val="0"/>
              </a:spcBef>
              <a:spcAft>
                <a:spcPts val="0"/>
              </a:spcAft>
              <a:buSzPts val="1000"/>
              <a:buChar char="●"/>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pic>
        <p:nvPicPr>
          <p:cNvPr id="66" name="Google Shape;66;p10"/>
          <p:cNvPicPr preferRelativeResize="0"/>
          <p:nvPr/>
        </p:nvPicPr>
        <p:blipFill rotWithShape="1">
          <a:blip r:embed="rId2">
            <a:alphaModFix/>
          </a:blip>
          <a:srcRect l="13611" t="-44406" r="13640" b="-34292"/>
          <a:stretch/>
        </p:blipFill>
        <p:spPr>
          <a:xfrm>
            <a:off x="7540075" y="0"/>
            <a:ext cx="1420849" cy="8716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E0004"/>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1" name="Google Shape;11;p1"/>
          <p:cNvPicPr preferRelativeResize="0"/>
          <p:nvPr/>
        </p:nvPicPr>
        <p:blipFill rotWithShape="1">
          <a:blip r:embed="rId14">
            <a:alphaModFix/>
          </a:blip>
          <a:srcRect l="13611" t="-44406" r="13640" b="-34292"/>
          <a:stretch/>
        </p:blipFill>
        <p:spPr>
          <a:xfrm>
            <a:off x="7540075" y="0"/>
            <a:ext cx="1420849" cy="8716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BE0004"/>
        </a:solid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5" name="Google Shape;85;p14"/>
          <p:cNvPicPr preferRelativeResize="0"/>
          <p:nvPr/>
        </p:nvPicPr>
        <p:blipFill rotWithShape="1">
          <a:blip r:embed="rId14">
            <a:alphaModFix/>
          </a:blip>
          <a:srcRect l="13611" t="-44406" r="13640" b="-34292"/>
          <a:stretch/>
        </p:blipFill>
        <p:spPr>
          <a:xfrm>
            <a:off x="7540075" y="0"/>
            <a:ext cx="1420849" cy="8716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9.jpg"/></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18.jpg"/></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drive.google.com/file/d/1GE6Jb1J7XpzRsOnyWj2VrnVZV4DXMFuC/view"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2.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1"/>
        <p:cNvGrpSpPr/>
        <p:nvPr/>
      </p:nvGrpSpPr>
      <p:grpSpPr>
        <a:xfrm>
          <a:off x="0" y="0"/>
          <a:ext cx="0" cy="0"/>
          <a:chOff x="0" y="0"/>
          <a:chExt cx="0" cy="0"/>
        </a:xfrm>
      </p:grpSpPr>
      <p:sp>
        <p:nvSpPr>
          <p:cNvPr id="162" name="Google Shape;162;p27"/>
          <p:cNvSpPr txBox="1">
            <a:spLocks noGrp="1"/>
          </p:cNvSpPr>
          <p:nvPr>
            <p:ph type="subTitle" idx="5"/>
          </p:nvPr>
        </p:nvSpPr>
        <p:spPr>
          <a:xfrm>
            <a:off x="448725" y="3122575"/>
            <a:ext cx="4908000" cy="78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 Platform for Teaching, Learning, &amp; Research</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3" name="Google Shape;163;p27"/>
          <p:cNvSpPr txBox="1">
            <a:spLocks noGrp="1"/>
          </p:cNvSpPr>
          <p:nvPr>
            <p:ph type="title"/>
          </p:nvPr>
        </p:nvSpPr>
        <p:spPr>
          <a:xfrm>
            <a:off x="448725" y="2667425"/>
            <a:ext cx="4755900" cy="33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Experiential Library</a:t>
            </a:r>
            <a:endParaRPr/>
          </a:p>
        </p:txBody>
      </p:sp>
      <p:sp>
        <p:nvSpPr>
          <p:cNvPr id="164" name="Google Shape;164;p27"/>
          <p:cNvSpPr txBox="1">
            <a:spLocks noGrp="1"/>
          </p:cNvSpPr>
          <p:nvPr>
            <p:ph type="subTitle" idx="5"/>
          </p:nvPr>
        </p:nvSpPr>
        <p:spPr>
          <a:xfrm>
            <a:off x="4728950" y="3389325"/>
            <a:ext cx="4252800" cy="78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lt1"/>
                </a:solidFill>
              </a:rPr>
              <a:t>Greg Raschke, Senior Vice Provost &amp; Director of Libraries</a:t>
            </a:r>
            <a:endParaRPr>
              <a:solidFill>
                <a:schemeClr val="lt1"/>
              </a:solidFill>
            </a:endParaRPr>
          </a:p>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6"/>
          <p:cNvSpPr txBox="1">
            <a:spLocks noGrp="1"/>
          </p:cNvSpPr>
          <p:nvPr>
            <p:ph type="title"/>
          </p:nvPr>
        </p:nvSpPr>
        <p:spPr>
          <a:xfrm>
            <a:off x="173050" y="2253300"/>
            <a:ext cx="4231200" cy="6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Sustaining Principles</a:t>
            </a:r>
            <a:endParaRPr/>
          </a:p>
        </p:txBody>
      </p:sp>
      <p:sp>
        <p:nvSpPr>
          <p:cNvPr id="228" name="Google Shape;228;p36"/>
          <p:cNvSpPr txBox="1">
            <a:spLocks noGrp="1"/>
          </p:cNvSpPr>
          <p:nvPr>
            <p:ph type="title" idx="2"/>
          </p:nvPr>
        </p:nvSpPr>
        <p:spPr>
          <a:xfrm>
            <a:off x="4811200" y="2253300"/>
            <a:ext cx="4231200" cy="6369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FFFFFF"/>
              </a:buClr>
              <a:buSzPts val="1200"/>
              <a:buChar char="●"/>
            </a:pPr>
            <a:r>
              <a:rPr lang="en-US" sz="1200">
                <a:solidFill>
                  <a:srgbClr val="FFFFFF"/>
                </a:solidFill>
              </a:rPr>
              <a:t>To have the best staff in North America</a:t>
            </a:r>
            <a:br>
              <a:rPr lang="en-US" sz="1200">
                <a:solidFill>
                  <a:srgbClr val="FFFFFF"/>
                </a:solidFill>
              </a:rPr>
            </a:br>
            <a:endParaRPr sz="1200">
              <a:solidFill>
                <a:srgbClr val="FFFFFF"/>
              </a:solidFill>
            </a:endParaRPr>
          </a:p>
          <a:p>
            <a:pPr marL="457200" lvl="0" indent="-304800" algn="l" rtl="0">
              <a:lnSpc>
                <a:spcPct val="115000"/>
              </a:lnSpc>
              <a:spcBef>
                <a:spcPts val="0"/>
              </a:spcBef>
              <a:spcAft>
                <a:spcPts val="0"/>
              </a:spcAft>
              <a:buClr>
                <a:srgbClr val="FFFFFF"/>
              </a:buClr>
              <a:buSzPts val="1200"/>
              <a:buChar char="●"/>
            </a:pPr>
            <a:r>
              <a:rPr lang="en-US" sz="1200">
                <a:solidFill>
                  <a:srgbClr val="FFFFFF"/>
                </a:solidFill>
              </a:rPr>
              <a:t>To be an incubator for emerging technologies</a:t>
            </a:r>
            <a:br>
              <a:rPr lang="en-US" sz="1200">
                <a:solidFill>
                  <a:srgbClr val="FFFFFF"/>
                </a:solidFill>
              </a:rPr>
            </a:br>
            <a:endParaRPr sz="1200">
              <a:solidFill>
                <a:srgbClr val="FFFFFF"/>
              </a:solidFill>
            </a:endParaRPr>
          </a:p>
          <a:p>
            <a:pPr marL="457200" lvl="0" indent="-304800" algn="l" rtl="0">
              <a:lnSpc>
                <a:spcPct val="115000"/>
              </a:lnSpc>
              <a:spcBef>
                <a:spcPts val="0"/>
              </a:spcBef>
              <a:spcAft>
                <a:spcPts val="0"/>
              </a:spcAft>
              <a:buClr>
                <a:srgbClr val="FFFFFF"/>
              </a:buClr>
              <a:buSzPts val="1200"/>
              <a:buChar char="●"/>
            </a:pPr>
            <a:r>
              <a:rPr lang="en-US" sz="1200">
                <a:solidFill>
                  <a:srgbClr val="FFFFFF"/>
                </a:solidFill>
              </a:rPr>
              <a:t>To design premier spaces</a:t>
            </a:r>
            <a:br>
              <a:rPr lang="en-US" sz="1200">
                <a:solidFill>
                  <a:srgbClr val="FFFFFF"/>
                </a:solidFill>
              </a:rPr>
            </a:br>
            <a:endParaRPr sz="120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7"/>
          <p:cNvSpPr txBox="1">
            <a:spLocks noGrp="1"/>
          </p:cNvSpPr>
          <p:nvPr>
            <p:ph type="title"/>
          </p:nvPr>
        </p:nvSpPr>
        <p:spPr>
          <a:xfrm>
            <a:off x="173050" y="2253300"/>
            <a:ext cx="4231200" cy="6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Sustaining Principles</a:t>
            </a:r>
            <a:endParaRPr/>
          </a:p>
        </p:txBody>
      </p:sp>
      <p:sp>
        <p:nvSpPr>
          <p:cNvPr id="235" name="Google Shape;235;p37"/>
          <p:cNvSpPr txBox="1">
            <a:spLocks noGrp="1"/>
          </p:cNvSpPr>
          <p:nvPr>
            <p:ph type="title" idx="2"/>
          </p:nvPr>
        </p:nvSpPr>
        <p:spPr>
          <a:xfrm>
            <a:off x="4811200" y="2253300"/>
            <a:ext cx="4231200" cy="6369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FFFFFF"/>
              </a:buClr>
              <a:buSzPts val="1200"/>
              <a:buChar char="●"/>
            </a:pPr>
            <a:r>
              <a:rPr lang="en-US" sz="1200">
                <a:solidFill>
                  <a:srgbClr val="FFFFFF"/>
                </a:solidFill>
              </a:rPr>
              <a:t>To have the best staff in North America</a:t>
            </a:r>
            <a:br>
              <a:rPr lang="en-US" sz="1200">
                <a:solidFill>
                  <a:srgbClr val="FFFFFF"/>
                </a:solidFill>
              </a:rPr>
            </a:br>
            <a:endParaRPr sz="1200">
              <a:solidFill>
                <a:srgbClr val="FFFFFF"/>
              </a:solidFill>
            </a:endParaRPr>
          </a:p>
          <a:p>
            <a:pPr marL="457200" lvl="0" indent="-304800" algn="l" rtl="0">
              <a:lnSpc>
                <a:spcPct val="115000"/>
              </a:lnSpc>
              <a:spcBef>
                <a:spcPts val="0"/>
              </a:spcBef>
              <a:spcAft>
                <a:spcPts val="0"/>
              </a:spcAft>
              <a:buClr>
                <a:srgbClr val="FFFFFF"/>
              </a:buClr>
              <a:buSzPts val="1200"/>
              <a:buChar char="●"/>
            </a:pPr>
            <a:r>
              <a:rPr lang="en-US" sz="1200">
                <a:solidFill>
                  <a:srgbClr val="FFFFFF"/>
                </a:solidFill>
              </a:rPr>
              <a:t>To be an incubator for emerging technologies</a:t>
            </a:r>
            <a:br>
              <a:rPr lang="en-US" sz="1200">
                <a:solidFill>
                  <a:srgbClr val="FFFFFF"/>
                </a:solidFill>
              </a:rPr>
            </a:br>
            <a:endParaRPr sz="1200">
              <a:solidFill>
                <a:srgbClr val="FFFFFF"/>
              </a:solidFill>
            </a:endParaRPr>
          </a:p>
          <a:p>
            <a:pPr marL="457200" lvl="0" indent="-304800" algn="l" rtl="0">
              <a:lnSpc>
                <a:spcPct val="115000"/>
              </a:lnSpc>
              <a:spcBef>
                <a:spcPts val="0"/>
              </a:spcBef>
              <a:spcAft>
                <a:spcPts val="0"/>
              </a:spcAft>
              <a:buClr>
                <a:srgbClr val="FFFFFF"/>
              </a:buClr>
              <a:buSzPts val="1200"/>
              <a:buChar char="●"/>
            </a:pPr>
            <a:r>
              <a:rPr lang="en-US" sz="1200">
                <a:solidFill>
                  <a:srgbClr val="FFFFFF"/>
                </a:solidFill>
              </a:rPr>
              <a:t>To design premier spaces</a:t>
            </a:r>
            <a:br>
              <a:rPr lang="en-US" sz="1200">
                <a:solidFill>
                  <a:srgbClr val="FFFFFF"/>
                </a:solidFill>
              </a:rPr>
            </a:br>
            <a:endParaRPr sz="1200">
              <a:solidFill>
                <a:srgbClr val="FFFFFF"/>
              </a:solidFill>
            </a:endParaRPr>
          </a:p>
          <a:p>
            <a:pPr marL="457200" lvl="0" indent="-304800" algn="l" rtl="0">
              <a:lnSpc>
                <a:spcPct val="115000"/>
              </a:lnSpc>
              <a:spcBef>
                <a:spcPts val="0"/>
              </a:spcBef>
              <a:spcAft>
                <a:spcPts val="0"/>
              </a:spcAft>
              <a:buClr>
                <a:srgbClr val="FFFFFF"/>
              </a:buClr>
              <a:buSzPts val="1200"/>
              <a:buChar char="●"/>
            </a:pPr>
            <a:r>
              <a:rPr lang="en-US" sz="1200">
                <a:solidFill>
                  <a:srgbClr val="FFFFFF"/>
                </a:solidFill>
              </a:rPr>
              <a:t>To nurture a culture of experimentation and creativity</a:t>
            </a:r>
            <a:br>
              <a:rPr lang="en-US" sz="1200">
                <a:solidFill>
                  <a:srgbClr val="FFFFFF"/>
                </a:solidFill>
              </a:rPr>
            </a:br>
            <a:endParaRPr sz="12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8"/>
          <p:cNvSpPr txBox="1">
            <a:spLocks noGrp="1"/>
          </p:cNvSpPr>
          <p:nvPr>
            <p:ph type="title"/>
          </p:nvPr>
        </p:nvSpPr>
        <p:spPr>
          <a:xfrm>
            <a:off x="173050" y="2253300"/>
            <a:ext cx="4231200" cy="6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Sustaining Principles</a:t>
            </a:r>
            <a:endParaRPr/>
          </a:p>
        </p:txBody>
      </p:sp>
      <p:sp>
        <p:nvSpPr>
          <p:cNvPr id="242" name="Google Shape;242;p38"/>
          <p:cNvSpPr txBox="1">
            <a:spLocks noGrp="1"/>
          </p:cNvSpPr>
          <p:nvPr>
            <p:ph type="title" idx="2"/>
          </p:nvPr>
        </p:nvSpPr>
        <p:spPr>
          <a:xfrm>
            <a:off x="4811200" y="2253300"/>
            <a:ext cx="4231200" cy="6369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FFFFFF"/>
              </a:buClr>
              <a:buSzPts val="1200"/>
              <a:buChar char="●"/>
            </a:pPr>
            <a:r>
              <a:rPr lang="en-US" sz="1200">
                <a:solidFill>
                  <a:srgbClr val="FFFFFF"/>
                </a:solidFill>
              </a:rPr>
              <a:t>To have the best staff in North America</a:t>
            </a:r>
            <a:br>
              <a:rPr lang="en-US" sz="1200">
                <a:solidFill>
                  <a:srgbClr val="FFFFFF"/>
                </a:solidFill>
              </a:rPr>
            </a:br>
            <a:endParaRPr sz="1200">
              <a:solidFill>
                <a:srgbClr val="FFFFFF"/>
              </a:solidFill>
            </a:endParaRPr>
          </a:p>
          <a:p>
            <a:pPr marL="457200" lvl="0" indent="-304800" algn="l" rtl="0">
              <a:lnSpc>
                <a:spcPct val="115000"/>
              </a:lnSpc>
              <a:spcBef>
                <a:spcPts val="0"/>
              </a:spcBef>
              <a:spcAft>
                <a:spcPts val="0"/>
              </a:spcAft>
              <a:buClr>
                <a:srgbClr val="FFFFFF"/>
              </a:buClr>
              <a:buSzPts val="1200"/>
              <a:buChar char="●"/>
            </a:pPr>
            <a:r>
              <a:rPr lang="en-US" sz="1200">
                <a:solidFill>
                  <a:srgbClr val="FFFFFF"/>
                </a:solidFill>
              </a:rPr>
              <a:t>To be an incubator for emerging technologies</a:t>
            </a:r>
            <a:br>
              <a:rPr lang="en-US" sz="1200">
                <a:solidFill>
                  <a:srgbClr val="FFFFFF"/>
                </a:solidFill>
              </a:rPr>
            </a:br>
            <a:endParaRPr sz="1200">
              <a:solidFill>
                <a:srgbClr val="FFFFFF"/>
              </a:solidFill>
            </a:endParaRPr>
          </a:p>
          <a:p>
            <a:pPr marL="457200" lvl="0" indent="-304800" algn="l" rtl="0">
              <a:lnSpc>
                <a:spcPct val="115000"/>
              </a:lnSpc>
              <a:spcBef>
                <a:spcPts val="0"/>
              </a:spcBef>
              <a:spcAft>
                <a:spcPts val="0"/>
              </a:spcAft>
              <a:buClr>
                <a:srgbClr val="FFFFFF"/>
              </a:buClr>
              <a:buSzPts val="1200"/>
              <a:buChar char="●"/>
            </a:pPr>
            <a:r>
              <a:rPr lang="en-US" sz="1200">
                <a:solidFill>
                  <a:srgbClr val="FFFFFF"/>
                </a:solidFill>
              </a:rPr>
              <a:t>To design premier spaces</a:t>
            </a:r>
            <a:br>
              <a:rPr lang="en-US" sz="1200">
                <a:solidFill>
                  <a:srgbClr val="FFFFFF"/>
                </a:solidFill>
              </a:rPr>
            </a:br>
            <a:endParaRPr sz="1200">
              <a:solidFill>
                <a:srgbClr val="FFFFFF"/>
              </a:solidFill>
            </a:endParaRPr>
          </a:p>
          <a:p>
            <a:pPr marL="457200" lvl="0" indent="-304800" algn="l" rtl="0">
              <a:lnSpc>
                <a:spcPct val="115000"/>
              </a:lnSpc>
              <a:spcBef>
                <a:spcPts val="0"/>
              </a:spcBef>
              <a:spcAft>
                <a:spcPts val="0"/>
              </a:spcAft>
              <a:buClr>
                <a:srgbClr val="FFFFFF"/>
              </a:buClr>
              <a:buSzPts val="1200"/>
              <a:buChar char="●"/>
            </a:pPr>
            <a:r>
              <a:rPr lang="en-US" sz="1200">
                <a:solidFill>
                  <a:srgbClr val="FFFFFF"/>
                </a:solidFill>
              </a:rPr>
              <a:t>To nurture a culture of experimentation and creativity</a:t>
            </a:r>
            <a:br>
              <a:rPr lang="en-US" sz="1200">
                <a:solidFill>
                  <a:srgbClr val="FFFFFF"/>
                </a:solidFill>
              </a:rPr>
            </a:br>
            <a:endParaRPr sz="1200">
              <a:solidFill>
                <a:srgbClr val="FFFFFF"/>
              </a:solidFill>
            </a:endParaRPr>
          </a:p>
          <a:p>
            <a:pPr marL="457200" lvl="0" indent="-304800" algn="l" rtl="0">
              <a:lnSpc>
                <a:spcPct val="115000"/>
              </a:lnSpc>
              <a:spcBef>
                <a:spcPts val="0"/>
              </a:spcBef>
              <a:spcAft>
                <a:spcPts val="0"/>
              </a:spcAft>
              <a:buClr>
                <a:srgbClr val="FFFFFF"/>
              </a:buClr>
              <a:buSzPts val="1200"/>
              <a:buChar char="●"/>
            </a:pPr>
            <a:r>
              <a:rPr lang="en-US" sz="1200">
                <a:solidFill>
                  <a:srgbClr val="FFFFFF"/>
                </a:solidFill>
              </a:rPr>
              <a:t>To always be aspirational and ambitious</a:t>
            </a:r>
            <a:endParaRPr sz="12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9"/>
          <p:cNvSpPr txBox="1">
            <a:spLocks noGrp="1"/>
          </p:cNvSpPr>
          <p:nvPr>
            <p:ph type="title"/>
          </p:nvPr>
        </p:nvSpPr>
        <p:spPr>
          <a:xfrm>
            <a:off x="176650" y="2253300"/>
            <a:ext cx="4231200" cy="6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New Areas of Emphasis</a:t>
            </a:r>
            <a:endParaRPr/>
          </a:p>
        </p:txBody>
      </p:sp>
      <p:sp>
        <p:nvSpPr>
          <p:cNvPr id="249" name="Google Shape;249;p39"/>
          <p:cNvSpPr txBox="1">
            <a:spLocks noGrp="1"/>
          </p:cNvSpPr>
          <p:nvPr>
            <p:ph type="title" idx="2"/>
          </p:nvPr>
        </p:nvSpPr>
        <p:spPr>
          <a:xfrm>
            <a:off x="4814800" y="2253300"/>
            <a:ext cx="4231200" cy="6369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FFFFFF"/>
              </a:buClr>
              <a:buSzPts val="1200"/>
              <a:buChar char="●"/>
            </a:pPr>
            <a:r>
              <a:rPr lang="en-US" sz="1200"/>
              <a:t>Deepening </a:t>
            </a:r>
            <a:r>
              <a:rPr lang="en-US" sz="1200">
                <a:solidFill>
                  <a:srgbClr val="FFFFFF"/>
                </a:solidFill>
              </a:rPr>
              <a:t>Partnerships and Alignment</a:t>
            </a:r>
            <a:br>
              <a:rPr lang="en-US" sz="1200">
                <a:solidFill>
                  <a:srgbClr val="FFFFFF"/>
                </a:solidFill>
              </a:rPr>
            </a:br>
            <a:endParaRPr sz="12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0"/>
          <p:cNvSpPr txBox="1">
            <a:spLocks noGrp="1"/>
          </p:cNvSpPr>
          <p:nvPr>
            <p:ph type="title"/>
          </p:nvPr>
        </p:nvSpPr>
        <p:spPr>
          <a:xfrm>
            <a:off x="173050" y="2253300"/>
            <a:ext cx="4231200" cy="6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New Areas of Emphasis</a:t>
            </a:r>
            <a:endParaRPr/>
          </a:p>
        </p:txBody>
      </p:sp>
      <p:sp>
        <p:nvSpPr>
          <p:cNvPr id="256" name="Google Shape;256;p40"/>
          <p:cNvSpPr txBox="1">
            <a:spLocks noGrp="1"/>
          </p:cNvSpPr>
          <p:nvPr>
            <p:ph type="title" idx="2"/>
          </p:nvPr>
        </p:nvSpPr>
        <p:spPr>
          <a:xfrm>
            <a:off x="4811200" y="2253300"/>
            <a:ext cx="4231200" cy="6369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FFFFFF"/>
              </a:buClr>
              <a:buSzPts val="1200"/>
              <a:buChar char="●"/>
            </a:pPr>
            <a:r>
              <a:rPr lang="en-US" sz="1200">
                <a:solidFill>
                  <a:schemeClr val="lt1"/>
                </a:solidFill>
              </a:rPr>
              <a:t>Deepening Partnerships and Alignment</a:t>
            </a:r>
            <a:br>
              <a:rPr lang="en-US" sz="1200">
                <a:solidFill>
                  <a:srgbClr val="FFFFFF"/>
                </a:solidFill>
              </a:rPr>
            </a:br>
            <a:endParaRPr sz="1200">
              <a:solidFill>
                <a:srgbClr val="FFFFFF"/>
              </a:solidFill>
            </a:endParaRPr>
          </a:p>
          <a:p>
            <a:pPr marL="457200" lvl="0" indent="-304800" algn="l" rtl="0">
              <a:lnSpc>
                <a:spcPct val="115000"/>
              </a:lnSpc>
              <a:spcBef>
                <a:spcPts val="0"/>
              </a:spcBef>
              <a:spcAft>
                <a:spcPts val="0"/>
              </a:spcAft>
              <a:buClr>
                <a:srgbClr val="FFFFFF"/>
              </a:buClr>
              <a:buSzPts val="1200"/>
              <a:buChar char="●"/>
            </a:pPr>
            <a:r>
              <a:rPr lang="en-US" sz="1200">
                <a:solidFill>
                  <a:srgbClr val="FFFFFF"/>
                </a:solidFill>
              </a:rPr>
              <a:t>Collaborative approach to space planning and use, holistically meeting student and faculty needs</a:t>
            </a:r>
            <a:br>
              <a:rPr lang="en-US" sz="1200">
                <a:solidFill>
                  <a:srgbClr val="FFFFFF"/>
                </a:solidFill>
              </a:rPr>
            </a:br>
            <a:endParaRPr sz="12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1"/>
          <p:cNvSpPr txBox="1">
            <a:spLocks noGrp="1"/>
          </p:cNvSpPr>
          <p:nvPr>
            <p:ph type="title"/>
          </p:nvPr>
        </p:nvSpPr>
        <p:spPr>
          <a:xfrm>
            <a:off x="173050" y="2253300"/>
            <a:ext cx="4231200" cy="6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New Areas of Emphasis</a:t>
            </a:r>
            <a:endParaRPr/>
          </a:p>
        </p:txBody>
      </p:sp>
      <p:sp>
        <p:nvSpPr>
          <p:cNvPr id="263" name="Google Shape;263;p41"/>
          <p:cNvSpPr txBox="1">
            <a:spLocks noGrp="1"/>
          </p:cNvSpPr>
          <p:nvPr>
            <p:ph type="title" idx="2"/>
          </p:nvPr>
        </p:nvSpPr>
        <p:spPr>
          <a:xfrm>
            <a:off x="4811200" y="2253300"/>
            <a:ext cx="4231200" cy="6369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FFFFFF"/>
              </a:buClr>
              <a:buSzPts val="1200"/>
              <a:buChar char="●"/>
            </a:pPr>
            <a:r>
              <a:rPr lang="en-US" sz="1200">
                <a:solidFill>
                  <a:schemeClr val="lt1"/>
                </a:solidFill>
              </a:rPr>
              <a:t>Deepening Partnerships and Alignment</a:t>
            </a:r>
            <a:br>
              <a:rPr lang="en-US" sz="1200">
                <a:solidFill>
                  <a:srgbClr val="FFFFFF"/>
                </a:solidFill>
              </a:rPr>
            </a:br>
            <a:endParaRPr sz="1200">
              <a:solidFill>
                <a:srgbClr val="FFFFFF"/>
              </a:solidFill>
            </a:endParaRPr>
          </a:p>
          <a:p>
            <a:pPr marL="457200" lvl="0" indent="-304800" algn="l" rtl="0">
              <a:lnSpc>
                <a:spcPct val="115000"/>
              </a:lnSpc>
              <a:spcBef>
                <a:spcPts val="0"/>
              </a:spcBef>
              <a:spcAft>
                <a:spcPts val="0"/>
              </a:spcAft>
              <a:buClr>
                <a:srgbClr val="FFFFFF"/>
              </a:buClr>
              <a:buSzPts val="1200"/>
              <a:buChar char="●"/>
            </a:pPr>
            <a:r>
              <a:rPr lang="en-US" sz="1200">
                <a:solidFill>
                  <a:srgbClr val="FFFFFF"/>
                </a:solidFill>
              </a:rPr>
              <a:t>Collaborative approach to space planning and use, holistically meeting student and faculty needs</a:t>
            </a:r>
            <a:br>
              <a:rPr lang="en-US" sz="1200">
                <a:solidFill>
                  <a:srgbClr val="FFFFFF"/>
                </a:solidFill>
              </a:rPr>
            </a:br>
            <a:endParaRPr sz="1200">
              <a:solidFill>
                <a:srgbClr val="FFFFFF"/>
              </a:solidFill>
            </a:endParaRPr>
          </a:p>
          <a:p>
            <a:pPr marL="457200" lvl="0" indent="-304800" algn="l" rtl="0">
              <a:lnSpc>
                <a:spcPct val="115000"/>
              </a:lnSpc>
              <a:spcBef>
                <a:spcPts val="0"/>
              </a:spcBef>
              <a:spcAft>
                <a:spcPts val="0"/>
              </a:spcAft>
              <a:buClr>
                <a:srgbClr val="FFFFFF"/>
              </a:buClr>
              <a:buSzPts val="1200"/>
              <a:buChar char="●"/>
            </a:pPr>
            <a:r>
              <a:rPr lang="en-US" sz="1200">
                <a:solidFill>
                  <a:srgbClr val="FFFFFF"/>
                </a:solidFill>
              </a:rPr>
              <a:t>Technology refresh, focused on accessibility and </a:t>
            </a:r>
            <a:r>
              <a:rPr lang="en-US" sz="1200"/>
              <a:t>maximizing use</a:t>
            </a:r>
            <a:endParaRPr sz="12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2"/>
          <p:cNvSpPr txBox="1">
            <a:spLocks noGrp="1"/>
          </p:cNvSpPr>
          <p:nvPr>
            <p:ph type="title"/>
          </p:nvPr>
        </p:nvSpPr>
        <p:spPr>
          <a:xfrm>
            <a:off x="486600" y="757375"/>
            <a:ext cx="7431300" cy="101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a:t>The Intersection of Student Success</a:t>
            </a:r>
            <a:endParaRPr b="1"/>
          </a:p>
          <a:p>
            <a:pPr marL="0" lvl="0" indent="0" algn="l" rtl="0">
              <a:spcBef>
                <a:spcPts val="0"/>
              </a:spcBef>
              <a:spcAft>
                <a:spcPts val="0"/>
              </a:spcAft>
              <a:buNone/>
            </a:pPr>
            <a:r>
              <a:rPr lang="en-US" b="1"/>
              <a:t>and Affordability</a:t>
            </a:r>
            <a:endParaRPr b="1"/>
          </a:p>
        </p:txBody>
      </p:sp>
      <p:pic>
        <p:nvPicPr>
          <p:cNvPr id="270" name="Google Shape;270;p42"/>
          <p:cNvPicPr preferRelativeResize="0"/>
          <p:nvPr/>
        </p:nvPicPr>
        <p:blipFill rotWithShape="1">
          <a:blip r:embed="rId3">
            <a:alphaModFix/>
          </a:blip>
          <a:srcRect t="21004" b="24466"/>
          <a:stretch/>
        </p:blipFill>
        <p:spPr>
          <a:xfrm>
            <a:off x="0" y="1819275"/>
            <a:ext cx="9144003" cy="332422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3"/>
          <p:cNvSpPr txBox="1">
            <a:spLocks noGrp="1"/>
          </p:cNvSpPr>
          <p:nvPr>
            <p:ph type="title" idx="2"/>
          </p:nvPr>
        </p:nvSpPr>
        <p:spPr>
          <a:xfrm>
            <a:off x="4811200" y="2253300"/>
            <a:ext cx="4028100" cy="23853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FFFFFF"/>
              </a:buClr>
              <a:buSzPts val="1200"/>
              <a:buChar char="●"/>
            </a:pPr>
            <a:r>
              <a:rPr lang="en-US" sz="1200"/>
              <a:t>Creating pathways for sharing and celebrating student work</a:t>
            </a:r>
            <a:br>
              <a:rPr lang="en-US" sz="1200">
                <a:solidFill>
                  <a:srgbClr val="FFFFFF"/>
                </a:solidFill>
              </a:rPr>
            </a:br>
            <a:endParaRPr sz="1200">
              <a:solidFill>
                <a:srgbClr val="FFFFFF"/>
              </a:solidFill>
            </a:endParaRPr>
          </a:p>
          <a:p>
            <a:pPr marL="457200" lvl="0" indent="-304800" algn="l" rtl="0">
              <a:lnSpc>
                <a:spcPct val="115000"/>
              </a:lnSpc>
              <a:spcBef>
                <a:spcPts val="0"/>
              </a:spcBef>
              <a:spcAft>
                <a:spcPts val="0"/>
              </a:spcAft>
              <a:buClr>
                <a:srgbClr val="FFFFFF"/>
              </a:buClr>
              <a:buSzPts val="1200"/>
              <a:buChar char="●"/>
            </a:pPr>
            <a:r>
              <a:rPr lang="en-US" sz="1200">
                <a:solidFill>
                  <a:srgbClr val="FFFFFF"/>
                </a:solidFill>
              </a:rPr>
              <a:t>Fostering discovery and </a:t>
            </a:r>
            <a:r>
              <a:rPr lang="en-US" sz="1200"/>
              <a:t>creativity</a:t>
            </a:r>
            <a:r>
              <a:rPr lang="en-US" sz="1200">
                <a:solidFill>
                  <a:srgbClr val="FFFFFF"/>
                </a:solidFill>
              </a:rPr>
              <a:t> for students</a:t>
            </a:r>
            <a:endParaRPr sz="1200"/>
          </a:p>
          <a:p>
            <a:pPr marL="457200" lvl="0" indent="0" algn="l" rtl="0">
              <a:lnSpc>
                <a:spcPct val="115000"/>
              </a:lnSpc>
              <a:spcBef>
                <a:spcPts val="0"/>
              </a:spcBef>
              <a:spcAft>
                <a:spcPts val="0"/>
              </a:spcAft>
              <a:buNone/>
            </a:pPr>
            <a:endParaRPr sz="1200"/>
          </a:p>
          <a:p>
            <a:pPr marL="457200" lvl="0" indent="-304800" algn="l" rtl="0">
              <a:spcBef>
                <a:spcPts val="360"/>
              </a:spcBef>
              <a:spcAft>
                <a:spcPts val="0"/>
              </a:spcAft>
              <a:buClr>
                <a:srgbClr val="FFFFFF"/>
              </a:buClr>
              <a:buSzPts val="1200"/>
              <a:buChar char="●"/>
            </a:pPr>
            <a:r>
              <a:rPr lang="en-US" sz="1200">
                <a:solidFill>
                  <a:srgbClr val="FFFFFF"/>
                </a:solidFill>
              </a:rPr>
              <a:t>Providing a platform for deeper learning, creative exploration, peer-to-peer interaction, and skill development</a:t>
            </a:r>
            <a:br>
              <a:rPr lang="en-US" sz="1200">
                <a:solidFill>
                  <a:srgbClr val="FFFFFF"/>
                </a:solidFill>
              </a:rPr>
            </a:br>
            <a:endParaRPr sz="1200">
              <a:solidFill>
                <a:srgbClr val="FFFFFF"/>
              </a:solidFill>
            </a:endParaRPr>
          </a:p>
          <a:p>
            <a:pPr marL="457200" lvl="0" indent="-304800" algn="l" rtl="0">
              <a:spcBef>
                <a:spcPts val="360"/>
              </a:spcBef>
              <a:spcAft>
                <a:spcPts val="0"/>
              </a:spcAft>
              <a:buClr>
                <a:srgbClr val="FFFFFF"/>
              </a:buClr>
              <a:buSzPts val="1200"/>
              <a:buChar char="●"/>
            </a:pPr>
            <a:r>
              <a:rPr lang="en-US" sz="1200"/>
              <a:t>Enriching t</a:t>
            </a:r>
            <a:r>
              <a:rPr lang="en-US" sz="1200">
                <a:solidFill>
                  <a:srgbClr val="FFFFFF"/>
                </a:solidFill>
              </a:rPr>
              <a:t>he educational experience and student life at NC State</a:t>
            </a:r>
            <a:endParaRPr sz="1200">
              <a:solidFill>
                <a:srgbClr val="FFFFFF"/>
              </a:solidFill>
            </a:endParaRPr>
          </a:p>
        </p:txBody>
      </p:sp>
      <p:sp>
        <p:nvSpPr>
          <p:cNvPr id="277" name="Google Shape;277;p43"/>
          <p:cNvSpPr txBox="1">
            <a:spLocks noGrp="1"/>
          </p:cNvSpPr>
          <p:nvPr>
            <p:ph type="title" idx="2"/>
          </p:nvPr>
        </p:nvSpPr>
        <p:spPr>
          <a:xfrm>
            <a:off x="4816250" y="1642825"/>
            <a:ext cx="4231200" cy="5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rPr>
              <a:t>Hill Library Renovation</a:t>
            </a:r>
            <a:endParaRPr>
              <a:solidFill>
                <a:schemeClr val="lt1"/>
              </a:solidFill>
            </a:endParaRPr>
          </a:p>
          <a:p>
            <a:pPr marL="0" lvl="0" indent="0" algn="l" rtl="0">
              <a:spcBef>
                <a:spcPts val="0"/>
              </a:spcBef>
              <a:spcAft>
                <a:spcPts val="0"/>
              </a:spcAft>
              <a:buNone/>
            </a:pPr>
            <a:endParaRPr/>
          </a:p>
        </p:txBody>
      </p:sp>
      <p:pic>
        <p:nvPicPr>
          <p:cNvPr id="278" name="Google Shape;278;p43"/>
          <p:cNvPicPr preferRelativeResize="0"/>
          <p:nvPr/>
        </p:nvPicPr>
        <p:blipFill rotWithShape="1">
          <a:blip r:embed="rId3">
            <a:alphaModFix/>
          </a:blip>
          <a:srcRect l="670" t="3695" r="670" b="5494"/>
          <a:stretch/>
        </p:blipFill>
        <p:spPr>
          <a:xfrm>
            <a:off x="0" y="0"/>
            <a:ext cx="4524375" cy="514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44"/>
          <p:cNvPicPr preferRelativeResize="0"/>
          <p:nvPr/>
        </p:nvPicPr>
        <p:blipFill rotWithShape="1">
          <a:blip r:embed="rId3">
            <a:alphaModFix/>
          </a:blip>
          <a:srcRect b="3325"/>
          <a:stretch/>
        </p:blipFill>
        <p:spPr>
          <a:xfrm>
            <a:off x="0" y="1037800"/>
            <a:ext cx="9143999" cy="41056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45"/>
          <p:cNvPicPr preferRelativeResize="0"/>
          <p:nvPr/>
        </p:nvPicPr>
        <p:blipFill rotWithShape="1">
          <a:blip r:embed="rId3">
            <a:alphaModFix/>
          </a:blip>
          <a:srcRect t="2532" b="1544"/>
          <a:stretch/>
        </p:blipFill>
        <p:spPr>
          <a:xfrm>
            <a:off x="0" y="1028700"/>
            <a:ext cx="9144002" cy="4114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173050" y="2253300"/>
            <a:ext cx="4231200" cy="6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Our Vision</a:t>
            </a:r>
            <a:endParaRPr/>
          </a:p>
        </p:txBody>
      </p:sp>
      <p:sp>
        <p:nvSpPr>
          <p:cNvPr id="171" name="Google Shape;171;p28"/>
          <p:cNvSpPr txBox="1">
            <a:spLocks noGrp="1"/>
          </p:cNvSpPr>
          <p:nvPr>
            <p:ph type="title" idx="2"/>
          </p:nvPr>
        </p:nvSpPr>
        <p:spPr>
          <a:xfrm>
            <a:off x="4811200" y="2253300"/>
            <a:ext cx="4231200" cy="82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To be </a:t>
            </a:r>
            <a:r>
              <a:rPr lang="en-US">
                <a:solidFill>
                  <a:srgbClr val="FFFFFF"/>
                </a:solidFill>
              </a:rPr>
              <a:t>NC State’s </a:t>
            </a:r>
            <a:endParaRPr>
              <a:solidFill>
                <a:srgbClr val="FFFFFF"/>
              </a:solidFill>
            </a:endParaRPr>
          </a:p>
          <a:p>
            <a:pPr marL="0" lvl="0" indent="0" algn="l" rtl="0">
              <a:spcBef>
                <a:spcPts val="0"/>
              </a:spcBef>
              <a:spcAft>
                <a:spcPts val="0"/>
              </a:spcAft>
              <a:buNone/>
            </a:pPr>
            <a:r>
              <a:rPr lang="en-US">
                <a:solidFill>
                  <a:srgbClr val="FFFFFF"/>
                </a:solidFill>
              </a:rPr>
              <a:t>competitive advantage</a:t>
            </a:r>
            <a:endParaRPr>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6"/>
          <p:cNvSpPr txBox="1">
            <a:spLocks noGrp="1"/>
          </p:cNvSpPr>
          <p:nvPr>
            <p:ph type="title" idx="2"/>
          </p:nvPr>
        </p:nvSpPr>
        <p:spPr>
          <a:xfrm>
            <a:off x="4753925" y="2765875"/>
            <a:ext cx="4028100" cy="17157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FFFFFF"/>
              </a:buClr>
              <a:buSzPts val="1200"/>
              <a:buChar char="●"/>
            </a:pPr>
            <a:r>
              <a:rPr lang="en-US" sz="1200">
                <a:solidFill>
                  <a:srgbClr val="FFFFFF"/>
                </a:solidFill>
              </a:rPr>
              <a:t>College of Textiles alumn</a:t>
            </a:r>
            <a:r>
              <a:rPr lang="en-US" sz="1200"/>
              <a:t>us</a:t>
            </a:r>
            <a:r>
              <a:rPr lang="en-US" sz="1200">
                <a:solidFill>
                  <a:srgbClr val="FFFFFF"/>
                </a:solidFill>
              </a:rPr>
              <a:t> Jazsalyn McNeil created her “Pulse Dress,” which incorporates LEDs that blink with the wearer’s heartbeat, in our Makerspace. </a:t>
            </a:r>
            <a:br>
              <a:rPr lang="en-US" sz="1200">
                <a:solidFill>
                  <a:srgbClr val="FFFFFF"/>
                </a:solidFill>
              </a:rPr>
            </a:br>
            <a:endParaRPr sz="1200">
              <a:solidFill>
                <a:srgbClr val="FFFFFF"/>
              </a:solidFill>
            </a:endParaRPr>
          </a:p>
          <a:p>
            <a:pPr marL="457200" lvl="0" indent="-304800" algn="l" rtl="0">
              <a:spcBef>
                <a:spcPts val="0"/>
              </a:spcBef>
              <a:spcAft>
                <a:spcPts val="0"/>
              </a:spcAft>
              <a:buClr>
                <a:srgbClr val="FFFFFF"/>
              </a:buClr>
              <a:buSzPts val="1200"/>
              <a:buChar char="●"/>
            </a:pPr>
            <a:r>
              <a:rPr lang="en-US" sz="1200">
                <a:solidFill>
                  <a:srgbClr val="FFFFFF"/>
                </a:solidFill>
              </a:rPr>
              <a:t>Making Space speaker Meghan McCarthy guides attendee through a “molecular spelunking” journey using UCSF ChimeraX.</a:t>
            </a:r>
            <a:endParaRPr sz="1200">
              <a:solidFill>
                <a:srgbClr val="FFFFFF"/>
              </a:solidFill>
            </a:endParaRPr>
          </a:p>
        </p:txBody>
      </p:sp>
      <p:sp>
        <p:nvSpPr>
          <p:cNvPr id="297" name="Google Shape;297;p46"/>
          <p:cNvSpPr txBox="1">
            <a:spLocks noGrp="1"/>
          </p:cNvSpPr>
          <p:nvPr>
            <p:ph type="title" idx="2"/>
          </p:nvPr>
        </p:nvSpPr>
        <p:spPr>
          <a:xfrm>
            <a:off x="4816250" y="1795225"/>
            <a:ext cx="4231200" cy="5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rPr>
              <a:t>Active and Experiential Learning</a:t>
            </a:r>
            <a:endParaRPr>
              <a:solidFill>
                <a:schemeClr val="lt1"/>
              </a:solidFill>
            </a:endParaRPr>
          </a:p>
          <a:p>
            <a:pPr marL="0" lvl="0" indent="0" algn="l" rtl="0">
              <a:spcBef>
                <a:spcPts val="0"/>
              </a:spcBef>
              <a:spcAft>
                <a:spcPts val="0"/>
              </a:spcAft>
              <a:buNone/>
            </a:pPr>
            <a:endParaRPr/>
          </a:p>
        </p:txBody>
      </p:sp>
      <p:pic>
        <p:nvPicPr>
          <p:cNvPr id="298" name="Google Shape;298;p46"/>
          <p:cNvPicPr preferRelativeResize="0"/>
          <p:nvPr/>
        </p:nvPicPr>
        <p:blipFill rotWithShape="1">
          <a:blip r:embed="rId3">
            <a:alphaModFix/>
          </a:blip>
          <a:srcRect t="791" r="1864" b="21659"/>
          <a:stretch/>
        </p:blipFill>
        <p:spPr>
          <a:xfrm>
            <a:off x="0" y="0"/>
            <a:ext cx="4527998" cy="2585551"/>
          </a:xfrm>
          <a:prstGeom prst="rect">
            <a:avLst/>
          </a:prstGeom>
          <a:noFill/>
          <a:ln>
            <a:noFill/>
          </a:ln>
        </p:spPr>
      </p:pic>
      <p:pic>
        <p:nvPicPr>
          <p:cNvPr id="299" name="Google Shape;299;p46"/>
          <p:cNvPicPr preferRelativeResize="0"/>
          <p:nvPr/>
        </p:nvPicPr>
        <p:blipFill rotWithShape="1">
          <a:blip r:embed="rId4">
            <a:alphaModFix/>
          </a:blip>
          <a:srcRect t="16233" r="1883"/>
          <a:stretch/>
        </p:blipFill>
        <p:spPr>
          <a:xfrm flipH="1">
            <a:off x="0" y="2585550"/>
            <a:ext cx="4528000" cy="25579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7"/>
          <p:cNvSpPr txBox="1">
            <a:spLocks noGrp="1"/>
          </p:cNvSpPr>
          <p:nvPr>
            <p:ph type="title" idx="2"/>
          </p:nvPr>
        </p:nvSpPr>
        <p:spPr>
          <a:xfrm>
            <a:off x="4816250" y="3040950"/>
            <a:ext cx="4028100" cy="1845300"/>
          </a:xfrm>
          <a:prstGeom prst="rect">
            <a:avLst/>
          </a:prstGeom>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rgbClr val="FFFFFF"/>
              </a:buClr>
              <a:buSzPts val="1200"/>
              <a:buChar char="●"/>
            </a:pPr>
            <a:r>
              <a:rPr lang="en-US" sz="1200">
                <a:solidFill>
                  <a:srgbClr val="FFFFFF"/>
                </a:solidFill>
              </a:rPr>
              <a:t>Hands-on access to the emerging technologies of making.</a:t>
            </a:r>
            <a:endParaRPr sz="1200">
              <a:solidFill>
                <a:srgbClr val="FFFFFF"/>
              </a:solidFill>
            </a:endParaRPr>
          </a:p>
          <a:p>
            <a:pPr marL="457200" lvl="0" indent="0" algn="l" rtl="0">
              <a:lnSpc>
                <a:spcPct val="100000"/>
              </a:lnSpc>
              <a:spcBef>
                <a:spcPts val="0"/>
              </a:spcBef>
              <a:spcAft>
                <a:spcPts val="0"/>
              </a:spcAft>
              <a:buNone/>
            </a:pPr>
            <a:endParaRPr sz="1200">
              <a:solidFill>
                <a:srgbClr val="FFFFFF"/>
              </a:solidFill>
            </a:endParaRPr>
          </a:p>
          <a:p>
            <a:pPr marL="457200" lvl="0" indent="-304800" algn="l" rtl="0">
              <a:lnSpc>
                <a:spcPct val="100000"/>
              </a:lnSpc>
              <a:spcBef>
                <a:spcPts val="0"/>
              </a:spcBef>
              <a:spcAft>
                <a:spcPts val="0"/>
              </a:spcAft>
              <a:buClr>
                <a:srgbClr val="FFFFFF"/>
              </a:buClr>
              <a:buSzPts val="1200"/>
              <a:buChar char="●"/>
            </a:pPr>
            <a:r>
              <a:rPr lang="en-US" sz="1200">
                <a:solidFill>
                  <a:srgbClr val="FFFFFF"/>
                </a:solidFill>
              </a:rPr>
              <a:t>Enable students and faculty to work with 3D printing, 3D scanning, electronics prototyping, and other Maker tools.</a:t>
            </a:r>
            <a:endParaRPr sz="1200">
              <a:solidFill>
                <a:srgbClr val="FFFFFF"/>
              </a:solidFill>
            </a:endParaRPr>
          </a:p>
          <a:p>
            <a:pPr marL="457200" lvl="0" indent="0" algn="l" rtl="0">
              <a:lnSpc>
                <a:spcPct val="100000"/>
              </a:lnSpc>
              <a:spcBef>
                <a:spcPts val="0"/>
              </a:spcBef>
              <a:spcAft>
                <a:spcPts val="0"/>
              </a:spcAft>
              <a:buNone/>
            </a:pPr>
            <a:endParaRPr sz="1200">
              <a:solidFill>
                <a:srgbClr val="FFFFFF"/>
              </a:solidFill>
            </a:endParaRPr>
          </a:p>
          <a:p>
            <a:pPr marL="457200" lvl="0" indent="-304800" algn="l" rtl="0">
              <a:lnSpc>
                <a:spcPct val="100000"/>
              </a:lnSpc>
              <a:spcBef>
                <a:spcPts val="0"/>
              </a:spcBef>
              <a:spcAft>
                <a:spcPts val="0"/>
              </a:spcAft>
              <a:buClr>
                <a:srgbClr val="FFFFFF"/>
              </a:buClr>
              <a:buSzPts val="1200"/>
              <a:buChar char="●"/>
            </a:pPr>
            <a:r>
              <a:rPr lang="en-US" sz="1200">
                <a:solidFill>
                  <a:srgbClr val="FFFFFF"/>
                </a:solidFill>
              </a:rPr>
              <a:t>Maker tools are available through our Technology Lending </a:t>
            </a:r>
            <a:r>
              <a:rPr lang="en-US" sz="1200"/>
              <a:t>Service.</a:t>
            </a:r>
            <a:endParaRPr sz="1200">
              <a:solidFill>
                <a:srgbClr val="FFFFFF"/>
              </a:solidFill>
            </a:endParaRPr>
          </a:p>
        </p:txBody>
      </p:sp>
      <p:sp>
        <p:nvSpPr>
          <p:cNvPr id="306" name="Google Shape;306;p47"/>
          <p:cNvSpPr txBox="1">
            <a:spLocks noGrp="1"/>
          </p:cNvSpPr>
          <p:nvPr>
            <p:ph type="title" idx="2"/>
          </p:nvPr>
        </p:nvSpPr>
        <p:spPr>
          <a:xfrm>
            <a:off x="4816250" y="1033225"/>
            <a:ext cx="4231200" cy="5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rPr>
              <a:t>Active and Experiential Learning</a:t>
            </a:r>
            <a:endParaRPr>
              <a:solidFill>
                <a:schemeClr val="lt1"/>
              </a:solidFill>
            </a:endParaRPr>
          </a:p>
          <a:p>
            <a:pPr marL="0" lvl="0" indent="0" algn="l" rtl="0">
              <a:spcBef>
                <a:spcPts val="0"/>
              </a:spcBef>
              <a:spcAft>
                <a:spcPts val="0"/>
              </a:spcAft>
              <a:buNone/>
            </a:pPr>
            <a:endParaRPr/>
          </a:p>
        </p:txBody>
      </p:sp>
      <p:pic>
        <p:nvPicPr>
          <p:cNvPr id="307" name="Google Shape;307;p47"/>
          <p:cNvPicPr preferRelativeResize="0"/>
          <p:nvPr/>
        </p:nvPicPr>
        <p:blipFill rotWithShape="1">
          <a:blip r:embed="rId3">
            <a:alphaModFix/>
          </a:blip>
          <a:srcRect l="15811" r="25711" b="-1132"/>
          <a:stretch/>
        </p:blipFill>
        <p:spPr>
          <a:xfrm>
            <a:off x="0" y="0"/>
            <a:ext cx="4543730" cy="5201847"/>
          </a:xfrm>
          <a:prstGeom prst="rect">
            <a:avLst/>
          </a:prstGeom>
          <a:noFill/>
          <a:ln>
            <a:noFill/>
          </a:ln>
        </p:spPr>
      </p:pic>
      <p:pic>
        <p:nvPicPr>
          <p:cNvPr id="308" name="Google Shape;308;p47"/>
          <p:cNvPicPr preferRelativeResize="0"/>
          <p:nvPr/>
        </p:nvPicPr>
        <p:blipFill>
          <a:blip r:embed="rId4">
            <a:alphaModFix/>
          </a:blip>
          <a:stretch>
            <a:fillRect/>
          </a:stretch>
        </p:blipFill>
        <p:spPr>
          <a:xfrm>
            <a:off x="5974562" y="2120299"/>
            <a:ext cx="1711475" cy="792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8"/>
          <p:cNvSpPr txBox="1">
            <a:spLocks noGrp="1"/>
          </p:cNvSpPr>
          <p:nvPr>
            <p:ph type="title" idx="2"/>
          </p:nvPr>
        </p:nvSpPr>
        <p:spPr>
          <a:xfrm>
            <a:off x="4816250" y="2126550"/>
            <a:ext cx="4157100" cy="2891400"/>
          </a:xfrm>
          <a:prstGeom prst="rect">
            <a:avLst/>
          </a:prstGeom>
        </p:spPr>
        <p:txBody>
          <a:bodyPr spcFirstLastPara="1" wrap="square" lIns="91425" tIns="91425" rIns="91425" bIns="91425" anchor="t" anchorCtr="0">
            <a:noAutofit/>
          </a:bodyPr>
          <a:lstStyle/>
          <a:p>
            <a:pPr marL="457200" lvl="0" indent="-304800" algn="l" rtl="0">
              <a:spcBef>
                <a:spcPts val="360"/>
              </a:spcBef>
              <a:spcAft>
                <a:spcPts val="0"/>
              </a:spcAft>
              <a:buClr>
                <a:srgbClr val="FFFFFF"/>
              </a:buClr>
              <a:buSzPts val="1200"/>
              <a:buChar char="●"/>
            </a:pPr>
            <a:r>
              <a:rPr lang="en-US" sz="1200">
                <a:solidFill>
                  <a:srgbClr val="FFFFFF"/>
                </a:solidFill>
              </a:rPr>
              <a:t>Virtual reality (VR) provides new ways for people to interact with information and media.</a:t>
            </a:r>
            <a:br>
              <a:rPr lang="en-US" sz="1200">
                <a:solidFill>
                  <a:srgbClr val="FFFFFF"/>
                </a:solidFill>
              </a:rPr>
            </a:br>
            <a:endParaRPr sz="1200">
              <a:solidFill>
                <a:srgbClr val="FFFFFF"/>
              </a:solidFill>
            </a:endParaRPr>
          </a:p>
          <a:p>
            <a:pPr marL="457200" lvl="0" indent="-304800" algn="l" rtl="0">
              <a:spcBef>
                <a:spcPts val="360"/>
              </a:spcBef>
              <a:spcAft>
                <a:spcPts val="0"/>
              </a:spcAft>
              <a:buClr>
                <a:srgbClr val="FFFFFF"/>
              </a:buClr>
              <a:buSzPts val="1200"/>
              <a:buChar char="●"/>
            </a:pPr>
            <a:r>
              <a:rPr lang="en-US" sz="1200">
                <a:solidFill>
                  <a:srgbClr val="FFFFFF"/>
                </a:solidFill>
              </a:rPr>
              <a:t>The VR Studio at the D. H. Hill Jr. Library is a space for experimenting with and creating immersive content.</a:t>
            </a:r>
            <a:br>
              <a:rPr lang="en-US" sz="1200">
                <a:solidFill>
                  <a:srgbClr val="FFFFFF"/>
                </a:solidFill>
              </a:rPr>
            </a:br>
            <a:r>
              <a:rPr lang="en-US" sz="1200">
                <a:solidFill>
                  <a:srgbClr val="FFFFFF"/>
                </a:solidFill>
              </a:rPr>
              <a:t> </a:t>
            </a:r>
            <a:endParaRPr sz="1200">
              <a:solidFill>
                <a:srgbClr val="FFFFFF"/>
              </a:solidFill>
            </a:endParaRPr>
          </a:p>
          <a:p>
            <a:pPr marL="457200" lvl="0" indent="-304800" algn="l" rtl="0">
              <a:spcBef>
                <a:spcPts val="360"/>
              </a:spcBef>
              <a:spcAft>
                <a:spcPts val="0"/>
              </a:spcAft>
              <a:buClr>
                <a:srgbClr val="FFFFFF"/>
              </a:buClr>
              <a:buSzPts val="1200"/>
              <a:buChar char="●"/>
            </a:pPr>
            <a:r>
              <a:rPr lang="en-US" sz="1200">
                <a:solidFill>
                  <a:srgbClr val="FFFFFF"/>
                </a:solidFill>
              </a:rPr>
              <a:t>Eight workstations representing the two major VR platforms, the Oculus Rift and the HTC Vive, and other equipment.</a:t>
            </a:r>
            <a:endParaRPr sz="1200">
              <a:solidFill>
                <a:srgbClr val="FFFFFF"/>
              </a:solidFill>
            </a:endParaRPr>
          </a:p>
          <a:p>
            <a:pPr marL="457200" lvl="0" indent="0" algn="l" rtl="0">
              <a:spcBef>
                <a:spcPts val="360"/>
              </a:spcBef>
              <a:spcAft>
                <a:spcPts val="0"/>
              </a:spcAft>
              <a:buNone/>
            </a:pPr>
            <a:endParaRPr sz="1200">
              <a:solidFill>
                <a:srgbClr val="FFFFFF"/>
              </a:solidFill>
            </a:endParaRPr>
          </a:p>
          <a:p>
            <a:pPr marL="0" lvl="0" indent="0" algn="l" rtl="0">
              <a:spcBef>
                <a:spcPts val="360"/>
              </a:spcBef>
              <a:spcAft>
                <a:spcPts val="0"/>
              </a:spcAft>
              <a:buNone/>
            </a:pPr>
            <a:endParaRPr sz="1200">
              <a:solidFill>
                <a:srgbClr val="FFFFFF"/>
              </a:solidFill>
            </a:endParaRPr>
          </a:p>
        </p:txBody>
      </p:sp>
      <p:sp>
        <p:nvSpPr>
          <p:cNvPr id="315" name="Google Shape;315;p48"/>
          <p:cNvSpPr txBox="1">
            <a:spLocks noGrp="1"/>
          </p:cNvSpPr>
          <p:nvPr>
            <p:ph type="title" idx="2"/>
          </p:nvPr>
        </p:nvSpPr>
        <p:spPr>
          <a:xfrm>
            <a:off x="4816250" y="1033225"/>
            <a:ext cx="4231200" cy="5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rPr>
              <a:t>Active and Experiential Learning</a:t>
            </a:r>
            <a:endParaRPr>
              <a:solidFill>
                <a:schemeClr val="lt1"/>
              </a:solidFill>
            </a:endParaRPr>
          </a:p>
          <a:p>
            <a:pPr marL="0" lvl="0" indent="0" algn="l" rtl="0">
              <a:spcBef>
                <a:spcPts val="0"/>
              </a:spcBef>
              <a:spcAft>
                <a:spcPts val="0"/>
              </a:spcAft>
              <a:buNone/>
            </a:pPr>
            <a:endParaRPr/>
          </a:p>
        </p:txBody>
      </p:sp>
      <p:pic>
        <p:nvPicPr>
          <p:cNvPr id="316" name="Google Shape;316;p48"/>
          <p:cNvPicPr preferRelativeResize="0"/>
          <p:nvPr/>
        </p:nvPicPr>
        <p:blipFill rotWithShape="1">
          <a:blip r:embed="rId3">
            <a:alphaModFix/>
          </a:blip>
          <a:srcRect l="5980" r="34921"/>
          <a:stretch/>
        </p:blipFill>
        <p:spPr>
          <a:xfrm>
            <a:off x="0" y="0"/>
            <a:ext cx="4543749"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9"/>
          <p:cNvSpPr txBox="1">
            <a:spLocks noGrp="1"/>
          </p:cNvSpPr>
          <p:nvPr>
            <p:ph type="title" idx="2"/>
          </p:nvPr>
        </p:nvSpPr>
        <p:spPr>
          <a:xfrm>
            <a:off x="4811200" y="2024700"/>
            <a:ext cx="4028100" cy="29190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FFFFFF"/>
              </a:buClr>
              <a:buSzPts val="1200"/>
              <a:buChar char="●"/>
            </a:pPr>
            <a:r>
              <a:rPr lang="en-US" sz="1200"/>
              <a:t>Future Innovation Studio, Hill Renovation</a:t>
            </a:r>
            <a:br>
              <a:rPr lang="en-US" sz="1200"/>
            </a:br>
            <a:endParaRPr sz="1200"/>
          </a:p>
          <a:p>
            <a:pPr marL="457200" lvl="0" indent="-304800" algn="l" rtl="0">
              <a:spcBef>
                <a:spcPts val="0"/>
              </a:spcBef>
              <a:spcAft>
                <a:spcPts val="0"/>
              </a:spcAft>
              <a:buClr>
                <a:srgbClr val="FFFFFF"/>
              </a:buClr>
              <a:buSzPts val="1200"/>
              <a:buChar char="●"/>
            </a:pPr>
            <a:r>
              <a:rPr lang="en-US" sz="1200">
                <a:solidFill>
                  <a:srgbClr val="FFFFFF"/>
                </a:solidFill>
              </a:rPr>
              <a:t>Impactful teaching and learning space</a:t>
            </a:r>
            <a:endParaRPr sz="1200">
              <a:solidFill>
                <a:srgbClr val="FFFFFF"/>
              </a:solidFill>
            </a:endParaRPr>
          </a:p>
          <a:p>
            <a:pPr marL="457200" lvl="0" indent="0" algn="l" rtl="0">
              <a:spcBef>
                <a:spcPts val="0"/>
              </a:spcBef>
              <a:spcAft>
                <a:spcPts val="0"/>
              </a:spcAft>
              <a:buNone/>
            </a:pPr>
            <a:endParaRPr sz="1200">
              <a:solidFill>
                <a:srgbClr val="FFFFFF"/>
              </a:solidFill>
            </a:endParaRPr>
          </a:p>
          <a:p>
            <a:pPr marL="457200" lvl="0" indent="-304800" algn="l" rtl="0">
              <a:spcBef>
                <a:spcPts val="0"/>
              </a:spcBef>
              <a:spcAft>
                <a:spcPts val="0"/>
              </a:spcAft>
              <a:buClr>
                <a:srgbClr val="FFFFFF"/>
              </a:buClr>
              <a:buSzPts val="1200"/>
              <a:buChar char="●"/>
            </a:pPr>
            <a:r>
              <a:rPr lang="en-US" sz="1200">
                <a:solidFill>
                  <a:srgbClr val="FFFFFF"/>
                </a:solidFill>
              </a:rPr>
              <a:t>Emerging technology instruction</a:t>
            </a:r>
            <a:endParaRPr sz="1200">
              <a:solidFill>
                <a:srgbClr val="FFFFFF"/>
              </a:solidFill>
            </a:endParaRPr>
          </a:p>
          <a:p>
            <a:pPr marL="457200" lvl="0" indent="0" algn="l" rtl="0">
              <a:spcBef>
                <a:spcPts val="0"/>
              </a:spcBef>
              <a:spcAft>
                <a:spcPts val="0"/>
              </a:spcAft>
              <a:buNone/>
            </a:pPr>
            <a:endParaRPr sz="1200">
              <a:solidFill>
                <a:srgbClr val="FFFFFF"/>
              </a:solidFill>
            </a:endParaRPr>
          </a:p>
          <a:p>
            <a:pPr marL="457200" lvl="0" indent="-304800" algn="l" rtl="0">
              <a:spcBef>
                <a:spcPts val="0"/>
              </a:spcBef>
              <a:spcAft>
                <a:spcPts val="0"/>
              </a:spcAft>
              <a:buClr>
                <a:srgbClr val="FFFFFF"/>
              </a:buClr>
              <a:buSzPts val="1200"/>
              <a:buChar char="●"/>
            </a:pPr>
            <a:r>
              <a:rPr lang="en-US" sz="1200">
                <a:solidFill>
                  <a:srgbClr val="FFFFFF"/>
                </a:solidFill>
              </a:rPr>
              <a:t>Digital and physical storytelling</a:t>
            </a:r>
            <a:endParaRPr sz="1200">
              <a:solidFill>
                <a:srgbClr val="FFFFFF"/>
              </a:solidFill>
            </a:endParaRPr>
          </a:p>
          <a:p>
            <a:pPr marL="457200" lvl="0" indent="0" algn="l" rtl="0">
              <a:spcBef>
                <a:spcPts val="0"/>
              </a:spcBef>
              <a:spcAft>
                <a:spcPts val="0"/>
              </a:spcAft>
              <a:buNone/>
            </a:pPr>
            <a:endParaRPr sz="1200">
              <a:solidFill>
                <a:srgbClr val="FFFFFF"/>
              </a:solidFill>
            </a:endParaRPr>
          </a:p>
          <a:p>
            <a:pPr marL="457200" lvl="0" indent="-304800" algn="l" rtl="0">
              <a:spcBef>
                <a:spcPts val="0"/>
              </a:spcBef>
              <a:spcAft>
                <a:spcPts val="0"/>
              </a:spcAft>
              <a:buClr>
                <a:srgbClr val="FFFFFF"/>
              </a:buClr>
              <a:buSzPts val="1200"/>
              <a:buChar char="●"/>
            </a:pPr>
            <a:r>
              <a:rPr lang="en-US" sz="1200">
                <a:solidFill>
                  <a:srgbClr val="FFFFFF"/>
                </a:solidFill>
              </a:rPr>
              <a:t>Interactive exhibits</a:t>
            </a:r>
            <a:endParaRPr sz="1200">
              <a:solidFill>
                <a:srgbClr val="FFFFFF"/>
              </a:solidFill>
            </a:endParaRPr>
          </a:p>
          <a:p>
            <a:pPr marL="457200" lvl="0" indent="0" algn="l" rtl="0">
              <a:spcBef>
                <a:spcPts val="0"/>
              </a:spcBef>
              <a:spcAft>
                <a:spcPts val="0"/>
              </a:spcAft>
              <a:buNone/>
            </a:pPr>
            <a:endParaRPr sz="1200">
              <a:solidFill>
                <a:srgbClr val="FFFFFF"/>
              </a:solidFill>
            </a:endParaRPr>
          </a:p>
          <a:p>
            <a:pPr marL="457200" lvl="0" indent="-304800" algn="l" rtl="0">
              <a:spcBef>
                <a:spcPts val="0"/>
              </a:spcBef>
              <a:spcAft>
                <a:spcPts val="0"/>
              </a:spcAft>
              <a:buClr>
                <a:srgbClr val="FFFFFF"/>
              </a:buClr>
              <a:buSzPts val="1200"/>
              <a:buChar char="●"/>
            </a:pPr>
            <a:r>
              <a:rPr lang="en-US" sz="1200">
                <a:solidFill>
                  <a:srgbClr val="FFFFFF"/>
                </a:solidFill>
              </a:rPr>
              <a:t>Office of Undergraduate Research partnership</a:t>
            </a:r>
            <a:br>
              <a:rPr lang="en-US" sz="1200">
                <a:solidFill>
                  <a:srgbClr val="FFFFFF"/>
                </a:solidFill>
              </a:rPr>
            </a:br>
            <a:endParaRPr sz="1200">
              <a:solidFill>
                <a:srgbClr val="FFFFFF"/>
              </a:solidFill>
            </a:endParaRPr>
          </a:p>
          <a:p>
            <a:pPr marL="457200" lvl="0" indent="-304800" algn="l" rtl="0">
              <a:spcBef>
                <a:spcPts val="0"/>
              </a:spcBef>
              <a:spcAft>
                <a:spcPts val="0"/>
              </a:spcAft>
              <a:buClr>
                <a:srgbClr val="FFFFFF"/>
              </a:buClr>
              <a:buSzPts val="1200"/>
              <a:buChar char="●"/>
            </a:pPr>
            <a:r>
              <a:rPr lang="en-US" sz="1200">
                <a:solidFill>
                  <a:srgbClr val="FFFFFF"/>
                </a:solidFill>
              </a:rPr>
              <a:t>Full-space </a:t>
            </a:r>
            <a:r>
              <a:rPr lang="en-US" sz="1200"/>
              <a:t>utilization by classes</a:t>
            </a:r>
            <a:endParaRPr sz="1200">
              <a:solidFill>
                <a:srgbClr val="FFFFFF"/>
              </a:solidFill>
            </a:endParaRPr>
          </a:p>
          <a:p>
            <a:pPr marL="457200" lvl="0" indent="0" algn="l" rtl="0">
              <a:spcBef>
                <a:spcPts val="0"/>
              </a:spcBef>
              <a:spcAft>
                <a:spcPts val="0"/>
              </a:spcAft>
              <a:buNone/>
            </a:pPr>
            <a:endParaRPr sz="1200">
              <a:solidFill>
                <a:srgbClr val="FFFFFF"/>
              </a:solidFill>
            </a:endParaRPr>
          </a:p>
        </p:txBody>
      </p:sp>
      <p:pic>
        <p:nvPicPr>
          <p:cNvPr id="323" name="Google Shape;323;p49"/>
          <p:cNvPicPr preferRelativeResize="0"/>
          <p:nvPr/>
        </p:nvPicPr>
        <p:blipFill rotWithShape="1">
          <a:blip r:embed="rId3">
            <a:alphaModFix/>
          </a:blip>
          <a:srcRect l="54667" r="-227" b="724"/>
          <a:stretch/>
        </p:blipFill>
        <p:spPr>
          <a:xfrm>
            <a:off x="0" y="0"/>
            <a:ext cx="4606275" cy="5143500"/>
          </a:xfrm>
          <a:prstGeom prst="rect">
            <a:avLst/>
          </a:prstGeom>
          <a:noFill/>
          <a:ln>
            <a:noFill/>
          </a:ln>
        </p:spPr>
      </p:pic>
      <p:sp>
        <p:nvSpPr>
          <p:cNvPr id="324" name="Google Shape;324;p49"/>
          <p:cNvSpPr txBox="1">
            <a:spLocks noGrp="1"/>
          </p:cNvSpPr>
          <p:nvPr>
            <p:ph type="title" idx="2"/>
          </p:nvPr>
        </p:nvSpPr>
        <p:spPr>
          <a:xfrm>
            <a:off x="4816250" y="1033225"/>
            <a:ext cx="4231200" cy="5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rPr>
              <a:t>Active and Experiential Learning</a:t>
            </a:r>
            <a:endParaRPr>
              <a:solidFill>
                <a:schemeClr val="lt1"/>
              </a:solidFill>
            </a:endParaRPr>
          </a:p>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0"/>
          <p:cNvSpPr txBox="1">
            <a:spLocks noGrp="1"/>
          </p:cNvSpPr>
          <p:nvPr>
            <p:ph type="title" idx="2"/>
          </p:nvPr>
        </p:nvSpPr>
        <p:spPr>
          <a:xfrm>
            <a:off x="4816250" y="2367600"/>
            <a:ext cx="4033200" cy="22962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FFFFFF"/>
              </a:buClr>
              <a:buSzPts val="1200"/>
              <a:buChar char="●"/>
            </a:pPr>
            <a:r>
              <a:rPr lang="en-US" sz="1200">
                <a:solidFill>
                  <a:srgbClr val="FFFFFF"/>
                </a:solidFill>
              </a:rPr>
              <a:t>Addressing the problems of high textbook costs and access code lock-in</a:t>
            </a:r>
            <a:br>
              <a:rPr lang="en-US" sz="1200">
                <a:solidFill>
                  <a:srgbClr val="FFFFFF"/>
                </a:solidFill>
              </a:rPr>
            </a:br>
            <a:endParaRPr sz="1200">
              <a:solidFill>
                <a:srgbClr val="FFFFFF"/>
              </a:solidFill>
            </a:endParaRPr>
          </a:p>
          <a:p>
            <a:pPr marL="457200" lvl="0" indent="-304800" algn="l" rtl="0">
              <a:spcBef>
                <a:spcPts val="0"/>
              </a:spcBef>
              <a:spcAft>
                <a:spcPts val="0"/>
              </a:spcAft>
              <a:buClr>
                <a:srgbClr val="FFFFFF"/>
              </a:buClr>
              <a:buSzPts val="1200"/>
              <a:buChar char="●"/>
            </a:pPr>
            <a:r>
              <a:rPr lang="en-US" sz="1200">
                <a:solidFill>
                  <a:srgbClr val="FFFFFF"/>
                </a:solidFill>
              </a:rPr>
              <a:t>Textbook Lending and Course Reserves services</a:t>
            </a:r>
            <a:br>
              <a:rPr lang="en-US" sz="1200">
                <a:solidFill>
                  <a:srgbClr val="FFFFFF"/>
                </a:solidFill>
              </a:rPr>
            </a:br>
            <a:endParaRPr sz="1200">
              <a:solidFill>
                <a:srgbClr val="FFFFFF"/>
              </a:solidFill>
            </a:endParaRPr>
          </a:p>
          <a:p>
            <a:pPr marL="457200" lvl="0" indent="-304800" algn="l" rtl="0">
              <a:spcBef>
                <a:spcPts val="0"/>
              </a:spcBef>
              <a:spcAft>
                <a:spcPts val="0"/>
              </a:spcAft>
              <a:buClr>
                <a:srgbClr val="FFFFFF"/>
              </a:buClr>
              <a:buSzPts val="1200"/>
              <a:buChar char="●"/>
            </a:pPr>
            <a:r>
              <a:rPr lang="en-US" sz="1200">
                <a:solidFill>
                  <a:srgbClr val="FFFFFF"/>
                </a:solidFill>
              </a:rPr>
              <a:t>OER courses saved UNC system students more than $1.8 million in 2017-18.</a:t>
            </a:r>
            <a:endParaRPr sz="1200">
              <a:solidFill>
                <a:srgbClr val="FFFFFF"/>
              </a:solidFill>
            </a:endParaRPr>
          </a:p>
          <a:p>
            <a:pPr marL="1371600" lvl="0" indent="0" algn="l" rtl="0">
              <a:spcBef>
                <a:spcPts val="0"/>
              </a:spcBef>
              <a:spcAft>
                <a:spcPts val="0"/>
              </a:spcAft>
              <a:buNone/>
            </a:pPr>
            <a:endParaRPr sz="1200">
              <a:solidFill>
                <a:srgbClr val="FFFFFF"/>
              </a:solidFill>
            </a:endParaRPr>
          </a:p>
          <a:p>
            <a:pPr marL="457200" lvl="0" indent="-304800" algn="l" rtl="0">
              <a:spcBef>
                <a:spcPts val="0"/>
              </a:spcBef>
              <a:spcAft>
                <a:spcPts val="0"/>
              </a:spcAft>
              <a:buClr>
                <a:srgbClr val="FFFFFF"/>
              </a:buClr>
              <a:buSzPts val="1200"/>
              <a:buChar char="●"/>
            </a:pPr>
            <a:r>
              <a:rPr lang="en-US" sz="1200">
                <a:solidFill>
                  <a:srgbClr val="FFFFFF"/>
                </a:solidFill>
              </a:rPr>
              <a:t>Open Education North Carolina has saved NC students more than $3.6 million.</a:t>
            </a:r>
            <a:endParaRPr sz="1200">
              <a:solidFill>
                <a:srgbClr val="FFFFFF"/>
              </a:solidFill>
            </a:endParaRPr>
          </a:p>
        </p:txBody>
      </p:sp>
      <p:sp>
        <p:nvSpPr>
          <p:cNvPr id="331" name="Google Shape;331;p50"/>
          <p:cNvSpPr txBox="1">
            <a:spLocks noGrp="1"/>
          </p:cNvSpPr>
          <p:nvPr>
            <p:ph type="title" idx="2"/>
          </p:nvPr>
        </p:nvSpPr>
        <p:spPr>
          <a:xfrm>
            <a:off x="4816250" y="1773000"/>
            <a:ext cx="4231200" cy="5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rPr>
              <a:t>Textbook Affordability</a:t>
            </a:r>
            <a:endParaRPr>
              <a:solidFill>
                <a:schemeClr val="lt1"/>
              </a:solidFill>
            </a:endParaRPr>
          </a:p>
          <a:p>
            <a:pPr marL="0" lvl="0" indent="0" algn="l" rtl="0">
              <a:spcBef>
                <a:spcPts val="0"/>
              </a:spcBef>
              <a:spcAft>
                <a:spcPts val="0"/>
              </a:spcAft>
              <a:buNone/>
            </a:pPr>
            <a:endParaRPr/>
          </a:p>
        </p:txBody>
      </p:sp>
      <p:pic>
        <p:nvPicPr>
          <p:cNvPr id="332" name="Google Shape;332;p50"/>
          <p:cNvPicPr preferRelativeResize="0"/>
          <p:nvPr/>
        </p:nvPicPr>
        <p:blipFill>
          <a:blip r:embed="rId3">
            <a:alphaModFix/>
          </a:blip>
          <a:stretch>
            <a:fillRect/>
          </a:stretch>
        </p:blipFill>
        <p:spPr>
          <a:xfrm>
            <a:off x="533400" y="0"/>
            <a:ext cx="3461550" cy="3461550"/>
          </a:xfrm>
          <a:prstGeom prst="rect">
            <a:avLst/>
          </a:prstGeom>
          <a:noFill/>
          <a:ln>
            <a:noFill/>
          </a:ln>
        </p:spPr>
      </p:pic>
      <p:sp>
        <p:nvSpPr>
          <p:cNvPr id="333" name="Google Shape;333;p50"/>
          <p:cNvSpPr txBox="1"/>
          <p:nvPr/>
        </p:nvSpPr>
        <p:spPr>
          <a:xfrm>
            <a:off x="76225" y="3425100"/>
            <a:ext cx="4432200" cy="15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rgbClr val="BE0004"/>
                </a:solidFill>
              </a:rPr>
              <a:t>The Libraries’ Textbook and Alt-Textbook programs save students over $400,000 every year.</a:t>
            </a:r>
            <a:endParaRPr sz="2400" b="1">
              <a:solidFill>
                <a:srgbClr val="BE0004"/>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1"/>
          <p:cNvSpPr txBox="1">
            <a:spLocks noGrp="1"/>
          </p:cNvSpPr>
          <p:nvPr>
            <p:ph type="title" idx="2"/>
          </p:nvPr>
        </p:nvSpPr>
        <p:spPr>
          <a:xfrm>
            <a:off x="4811200" y="2481900"/>
            <a:ext cx="4028100" cy="20190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FFFFFF"/>
              </a:buClr>
              <a:buSzPts val="1200"/>
              <a:buChar char="●"/>
            </a:pPr>
            <a:r>
              <a:rPr lang="en-US" sz="1200"/>
              <a:t>User-driven technology lending</a:t>
            </a:r>
            <a:endParaRPr sz="1200"/>
          </a:p>
          <a:p>
            <a:pPr marL="457200" lvl="0" indent="0" algn="l" rtl="0">
              <a:lnSpc>
                <a:spcPct val="115000"/>
              </a:lnSpc>
              <a:spcBef>
                <a:spcPts val="0"/>
              </a:spcBef>
              <a:spcAft>
                <a:spcPts val="0"/>
              </a:spcAft>
              <a:buNone/>
            </a:pPr>
            <a:endParaRPr sz="1200"/>
          </a:p>
          <a:p>
            <a:pPr marL="457200" lvl="0" indent="-304800" algn="l" rtl="0">
              <a:spcBef>
                <a:spcPts val="360"/>
              </a:spcBef>
              <a:spcAft>
                <a:spcPts val="0"/>
              </a:spcAft>
              <a:buClr>
                <a:srgbClr val="FFFFFF"/>
              </a:buClr>
              <a:buSzPts val="1200"/>
              <a:buChar char="●"/>
            </a:pPr>
            <a:r>
              <a:rPr lang="en-US" sz="1200"/>
              <a:t>Scaffolded support: workshops, peer consultations, Lynda.com tutorials, etc.</a:t>
            </a:r>
            <a:br>
              <a:rPr lang="en-US" sz="1200">
                <a:solidFill>
                  <a:srgbClr val="FFFFFF"/>
                </a:solidFill>
              </a:rPr>
            </a:br>
            <a:endParaRPr sz="1200">
              <a:solidFill>
                <a:srgbClr val="FFFFFF"/>
              </a:solidFill>
            </a:endParaRPr>
          </a:p>
          <a:p>
            <a:pPr marL="457200" lvl="0" indent="-304800" algn="l" rtl="0">
              <a:spcBef>
                <a:spcPts val="360"/>
              </a:spcBef>
              <a:spcAft>
                <a:spcPts val="0"/>
              </a:spcAft>
              <a:buClr>
                <a:srgbClr val="FFFFFF"/>
              </a:buClr>
              <a:buSzPts val="1200"/>
              <a:buChar char="●"/>
            </a:pPr>
            <a:r>
              <a:rPr lang="en-US" sz="1200"/>
              <a:t>Democratic access to tools and resources that levels the playing field for all students</a:t>
            </a:r>
            <a:endParaRPr sz="1200">
              <a:solidFill>
                <a:srgbClr val="FFFFFF"/>
              </a:solidFill>
            </a:endParaRPr>
          </a:p>
        </p:txBody>
      </p:sp>
      <p:sp>
        <p:nvSpPr>
          <p:cNvPr id="340" name="Google Shape;340;p51"/>
          <p:cNvSpPr txBox="1">
            <a:spLocks noGrp="1"/>
          </p:cNvSpPr>
          <p:nvPr>
            <p:ph type="title" idx="2"/>
          </p:nvPr>
        </p:nvSpPr>
        <p:spPr>
          <a:xfrm>
            <a:off x="4816250" y="1795225"/>
            <a:ext cx="4231200" cy="5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rPr>
              <a:t>Technology Affordability</a:t>
            </a:r>
            <a:endParaRPr>
              <a:solidFill>
                <a:schemeClr val="lt1"/>
              </a:solidFill>
            </a:endParaRPr>
          </a:p>
          <a:p>
            <a:pPr marL="0" lvl="0" indent="0" algn="l" rtl="0">
              <a:spcBef>
                <a:spcPts val="0"/>
              </a:spcBef>
              <a:spcAft>
                <a:spcPts val="0"/>
              </a:spcAft>
              <a:buNone/>
            </a:pPr>
            <a:endParaRPr/>
          </a:p>
        </p:txBody>
      </p:sp>
      <p:pic>
        <p:nvPicPr>
          <p:cNvPr id="341" name="Google Shape;341;p51"/>
          <p:cNvPicPr preferRelativeResize="0"/>
          <p:nvPr/>
        </p:nvPicPr>
        <p:blipFill>
          <a:blip r:embed="rId3">
            <a:alphaModFix/>
          </a:blip>
          <a:stretch>
            <a:fillRect/>
          </a:stretch>
        </p:blipFill>
        <p:spPr>
          <a:xfrm>
            <a:off x="198227" y="605800"/>
            <a:ext cx="4135925" cy="39319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2"/>
          <p:cNvSpPr txBox="1">
            <a:spLocks noGrp="1"/>
          </p:cNvSpPr>
          <p:nvPr>
            <p:ph type="title" idx="2"/>
          </p:nvPr>
        </p:nvSpPr>
        <p:spPr>
          <a:xfrm>
            <a:off x="4811200" y="2481900"/>
            <a:ext cx="4028100" cy="26952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FFFFFF"/>
              </a:buClr>
              <a:buSzPts val="1200"/>
              <a:buChar char="●"/>
            </a:pPr>
            <a:r>
              <a:rPr lang="en-US" sz="1200">
                <a:solidFill>
                  <a:srgbClr val="FFFFFF"/>
                </a:solidFill>
              </a:rPr>
              <a:t>250 Student</a:t>
            </a:r>
            <a:r>
              <a:rPr lang="en-US" sz="1200"/>
              <a:t> Employees</a:t>
            </a:r>
            <a:endParaRPr sz="1200">
              <a:solidFill>
                <a:srgbClr val="FFFFFF"/>
              </a:solidFill>
            </a:endParaRPr>
          </a:p>
          <a:p>
            <a:pPr marL="457200" lvl="0" indent="-304800" algn="l" rtl="0">
              <a:lnSpc>
                <a:spcPct val="115000"/>
              </a:lnSpc>
              <a:spcBef>
                <a:spcPts val="0"/>
              </a:spcBef>
              <a:spcAft>
                <a:spcPts val="0"/>
              </a:spcAft>
              <a:buClr>
                <a:srgbClr val="FFFFFF"/>
              </a:buClr>
              <a:buSzPts val="1200"/>
              <a:buChar char="●"/>
            </a:pPr>
            <a:r>
              <a:rPr lang="en-US" sz="1200"/>
              <a:t>Providing</a:t>
            </a:r>
            <a:r>
              <a:rPr lang="en-US" sz="1200">
                <a:solidFill>
                  <a:srgbClr val="FFFFFF"/>
                </a:solidFill>
              </a:rPr>
              <a:t> a positive, meaningful work experience</a:t>
            </a:r>
            <a:r>
              <a:rPr lang="en-US" sz="1200"/>
              <a:t> for </a:t>
            </a:r>
            <a:r>
              <a:rPr lang="en-US" sz="1200">
                <a:solidFill>
                  <a:srgbClr val="FFFFFF"/>
                </a:solidFill>
              </a:rPr>
              <a:t>a diverse group of students drawn from all disciplines and backgrounds</a:t>
            </a:r>
            <a:endParaRPr sz="1200">
              <a:solidFill>
                <a:srgbClr val="FFFFFF"/>
              </a:solidFill>
            </a:endParaRPr>
          </a:p>
          <a:p>
            <a:pPr marL="457200" lvl="0" indent="-304800" algn="l" rtl="0">
              <a:lnSpc>
                <a:spcPct val="115000"/>
              </a:lnSpc>
              <a:spcBef>
                <a:spcPts val="0"/>
              </a:spcBef>
              <a:spcAft>
                <a:spcPts val="0"/>
              </a:spcAft>
              <a:buClr>
                <a:srgbClr val="FFFFFF"/>
              </a:buClr>
              <a:buSzPts val="1200"/>
              <a:buChar char="●"/>
            </a:pPr>
            <a:r>
              <a:rPr lang="en-US" sz="1200"/>
              <a:t>First Student </a:t>
            </a:r>
            <a:r>
              <a:rPr lang="en-US" sz="1200">
                <a:solidFill>
                  <a:srgbClr val="FFFFFF"/>
                </a:solidFill>
              </a:rPr>
              <a:t>Scholarships a</a:t>
            </a:r>
            <a:r>
              <a:rPr lang="en-US" sz="1200"/>
              <a:t>nd Fellowships within Last 18 Months</a:t>
            </a:r>
            <a:endParaRPr sz="1200">
              <a:solidFill>
                <a:srgbClr val="FFFFFF"/>
              </a:solidFill>
            </a:endParaRPr>
          </a:p>
          <a:p>
            <a:pPr marL="457200" lvl="0" indent="-304800" algn="l" rtl="0">
              <a:lnSpc>
                <a:spcPct val="115000"/>
              </a:lnSpc>
              <a:spcBef>
                <a:spcPts val="0"/>
              </a:spcBef>
              <a:spcAft>
                <a:spcPts val="0"/>
              </a:spcAft>
              <a:buClr>
                <a:srgbClr val="FFFFFF"/>
              </a:buClr>
              <a:buSzPts val="1200"/>
              <a:buChar char="●"/>
            </a:pPr>
            <a:r>
              <a:rPr lang="en-US" sz="1200">
                <a:solidFill>
                  <a:srgbClr val="FFFFFF"/>
                </a:solidFill>
              </a:rPr>
              <a:t>Graduate Student Support Plan (GSSP)</a:t>
            </a:r>
            <a:endParaRPr sz="1200">
              <a:solidFill>
                <a:srgbClr val="FFFFFF"/>
              </a:solidFill>
            </a:endParaRPr>
          </a:p>
          <a:p>
            <a:pPr marL="457200" lvl="0" indent="-304800" algn="l" rtl="0">
              <a:lnSpc>
                <a:spcPct val="115000"/>
              </a:lnSpc>
              <a:spcBef>
                <a:spcPts val="0"/>
              </a:spcBef>
              <a:spcAft>
                <a:spcPts val="0"/>
              </a:spcAft>
              <a:buClr>
                <a:srgbClr val="FFFFFF"/>
              </a:buClr>
              <a:buSzPts val="1200"/>
              <a:buChar char="●"/>
            </a:pPr>
            <a:r>
              <a:rPr lang="en-US" sz="1200">
                <a:solidFill>
                  <a:srgbClr val="FFFFFF"/>
                </a:solidFill>
              </a:rPr>
              <a:t>Peer</a:t>
            </a:r>
            <a:r>
              <a:rPr lang="en-US" sz="1200"/>
              <a:t>-</a:t>
            </a:r>
            <a:r>
              <a:rPr lang="en-US" sz="1200">
                <a:solidFill>
                  <a:srgbClr val="FFFFFF"/>
                </a:solidFill>
              </a:rPr>
              <a:t>to</a:t>
            </a:r>
            <a:r>
              <a:rPr lang="en-US" sz="1200"/>
              <a:t>-</a:t>
            </a:r>
            <a:r>
              <a:rPr lang="en-US" sz="1200">
                <a:solidFill>
                  <a:srgbClr val="FFFFFF"/>
                </a:solidFill>
              </a:rPr>
              <a:t>peer student management program</a:t>
            </a:r>
            <a:endParaRPr sz="1200">
              <a:solidFill>
                <a:srgbClr val="FFFFFF"/>
              </a:solidFill>
            </a:endParaRPr>
          </a:p>
          <a:p>
            <a:pPr marL="457200" lvl="0" indent="-304800" algn="l" rtl="0">
              <a:lnSpc>
                <a:spcPct val="115000"/>
              </a:lnSpc>
              <a:spcBef>
                <a:spcPts val="0"/>
              </a:spcBef>
              <a:spcAft>
                <a:spcPts val="0"/>
              </a:spcAft>
              <a:buClr>
                <a:srgbClr val="FFFFFF"/>
              </a:buClr>
              <a:buSzPts val="1200"/>
              <a:buChar char="●"/>
            </a:pPr>
            <a:r>
              <a:rPr lang="en-US" sz="1200">
                <a:solidFill>
                  <a:srgbClr val="FFFFFF"/>
                </a:solidFill>
              </a:rPr>
              <a:t>Opportunities for professional development</a:t>
            </a:r>
            <a:endParaRPr sz="1200">
              <a:solidFill>
                <a:srgbClr val="FFFFFF"/>
              </a:solidFill>
            </a:endParaRPr>
          </a:p>
        </p:txBody>
      </p:sp>
      <p:sp>
        <p:nvSpPr>
          <p:cNvPr id="348" name="Google Shape;348;p52"/>
          <p:cNvSpPr txBox="1">
            <a:spLocks noGrp="1"/>
          </p:cNvSpPr>
          <p:nvPr>
            <p:ph type="title" idx="2"/>
          </p:nvPr>
        </p:nvSpPr>
        <p:spPr>
          <a:xfrm>
            <a:off x="4816250" y="1795225"/>
            <a:ext cx="4231200" cy="5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rPr>
              <a:t>Student Employment</a:t>
            </a:r>
            <a:endParaRPr>
              <a:solidFill>
                <a:schemeClr val="lt1"/>
              </a:solidFill>
            </a:endParaRPr>
          </a:p>
        </p:txBody>
      </p:sp>
      <p:pic>
        <p:nvPicPr>
          <p:cNvPr id="349" name="Google Shape;349;p52"/>
          <p:cNvPicPr preferRelativeResize="0"/>
          <p:nvPr/>
        </p:nvPicPr>
        <p:blipFill rotWithShape="1">
          <a:blip r:embed="rId3">
            <a:alphaModFix/>
          </a:blip>
          <a:srcRect t="11688" r="3744" b="15441"/>
          <a:stretch/>
        </p:blipFill>
        <p:spPr>
          <a:xfrm>
            <a:off x="0" y="0"/>
            <a:ext cx="4529202" cy="51435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53"/>
          <p:cNvPicPr preferRelativeResize="0"/>
          <p:nvPr/>
        </p:nvPicPr>
        <p:blipFill rotWithShape="1">
          <a:blip r:embed="rId3">
            <a:alphaModFix/>
          </a:blip>
          <a:srcRect l="455" t="3212" r="455" b="2305"/>
          <a:stretch/>
        </p:blipFill>
        <p:spPr>
          <a:xfrm>
            <a:off x="0" y="0"/>
            <a:ext cx="9144000" cy="2534075"/>
          </a:xfrm>
          <a:prstGeom prst="rect">
            <a:avLst/>
          </a:prstGeom>
          <a:noFill/>
          <a:ln>
            <a:noFill/>
          </a:ln>
        </p:spPr>
      </p:pic>
      <p:pic>
        <p:nvPicPr>
          <p:cNvPr id="356" name="Google Shape;356;p53"/>
          <p:cNvPicPr preferRelativeResize="0"/>
          <p:nvPr/>
        </p:nvPicPr>
        <p:blipFill rotWithShape="1">
          <a:blip r:embed="rId4">
            <a:alphaModFix/>
          </a:blip>
          <a:srcRect t="30932" b="26253"/>
          <a:stretch/>
        </p:blipFill>
        <p:spPr>
          <a:xfrm>
            <a:off x="0" y="2534075"/>
            <a:ext cx="9144000" cy="26094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4"/>
          <p:cNvSpPr txBox="1">
            <a:spLocks noGrp="1"/>
          </p:cNvSpPr>
          <p:nvPr>
            <p:ph type="title" idx="2"/>
          </p:nvPr>
        </p:nvSpPr>
        <p:spPr>
          <a:xfrm>
            <a:off x="4811200" y="1415100"/>
            <a:ext cx="4028100" cy="1579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FFFFFF"/>
              </a:buClr>
              <a:buSzPts val="1200"/>
              <a:buChar char="●"/>
            </a:pPr>
            <a:r>
              <a:rPr lang="en-US" sz="1200" b="0">
                <a:solidFill>
                  <a:srgbClr val="FFFFFF"/>
                </a:solidFill>
              </a:rPr>
              <a:t>“Participation in the Peer Scholars Program led directly to being offered a Graduate Research Assistantship in my department. I am thankful to the Libraries for the opportunity and support in organizing these efforts!” - </a:t>
            </a:r>
            <a:r>
              <a:rPr lang="en-US" sz="1200">
                <a:solidFill>
                  <a:srgbClr val="FFFFFF"/>
                </a:solidFill>
              </a:rPr>
              <a:t>Amrutha Raghu, MS Candidate, Chemical Engineering</a:t>
            </a:r>
            <a:br>
              <a:rPr lang="en-US" sz="1200" b="0">
                <a:solidFill>
                  <a:srgbClr val="FFFFFF"/>
                </a:solidFill>
              </a:rPr>
            </a:br>
            <a:endParaRPr sz="1200" b="0">
              <a:solidFill>
                <a:srgbClr val="FFFFFF"/>
              </a:solidFill>
            </a:endParaRPr>
          </a:p>
          <a:p>
            <a:pPr marL="457200" lvl="0" indent="-304800" algn="l" rtl="0">
              <a:spcBef>
                <a:spcPts val="0"/>
              </a:spcBef>
              <a:spcAft>
                <a:spcPts val="0"/>
              </a:spcAft>
              <a:buClr>
                <a:srgbClr val="FFFFFF"/>
              </a:buClr>
              <a:buSzPts val="1200"/>
              <a:buChar char="●"/>
            </a:pPr>
            <a:r>
              <a:rPr lang="en-US" sz="1200" b="0">
                <a:solidFill>
                  <a:srgbClr val="FFFFFF"/>
                </a:solidFill>
              </a:rPr>
              <a:t>“The Peer Scholars </a:t>
            </a:r>
            <a:r>
              <a:rPr lang="en-US" sz="1200" b="0"/>
              <a:t>P</a:t>
            </a:r>
            <a:r>
              <a:rPr lang="en-US" sz="1200" b="0">
                <a:solidFill>
                  <a:srgbClr val="FFFFFF"/>
                </a:solidFill>
              </a:rPr>
              <a:t>rogram is a great transition into teaching at the professional level where I can develop and teach my own materials. Because I am teaching peers, it is a friendly environment and has allowed me to practice more advanced communication and teaching techniques compared to techniques I use with my freshman students. I've gained confidence in my teaching skills and have enjoyed helping other graduate students and postdocs develop their professional portfolios.” </a:t>
            </a:r>
            <a:r>
              <a:rPr lang="en-US" sz="1200" b="0"/>
              <a:t>—</a:t>
            </a:r>
            <a:r>
              <a:rPr lang="en-US" sz="1200" b="0">
                <a:solidFill>
                  <a:srgbClr val="FFFFFF"/>
                </a:solidFill>
              </a:rPr>
              <a:t> </a:t>
            </a:r>
            <a:r>
              <a:rPr lang="en-US" sz="1200">
                <a:solidFill>
                  <a:srgbClr val="FFFFFF"/>
                </a:solidFill>
              </a:rPr>
              <a:t>Dianna Francisco, PhD Candidate, Atmospheric Science</a:t>
            </a:r>
            <a:endParaRPr sz="1200">
              <a:solidFill>
                <a:srgbClr val="FFFFFF"/>
              </a:solidFill>
            </a:endParaRPr>
          </a:p>
        </p:txBody>
      </p:sp>
      <p:sp>
        <p:nvSpPr>
          <p:cNvPr id="363" name="Google Shape;363;p54"/>
          <p:cNvSpPr txBox="1">
            <a:spLocks noGrp="1"/>
          </p:cNvSpPr>
          <p:nvPr>
            <p:ph type="title" idx="2"/>
          </p:nvPr>
        </p:nvSpPr>
        <p:spPr>
          <a:xfrm>
            <a:off x="4740175" y="804000"/>
            <a:ext cx="4231200" cy="57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rPr>
              <a:t>Peer Scholars Feedback </a:t>
            </a:r>
            <a:endParaRPr/>
          </a:p>
        </p:txBody>
      </p:sp>
      <p:pic>
        <p:nvPicPr>
          <p:cNvPr id="364" name="Google Shape;364;p54"/>
          <p:cNvPicPr preferRelativeResize="0"/>
          <p:nvPr/>
        </p:nvPicPr>
        <p:blipFill rotWithShape="1">
          <a:blip r:embed="rId3">
            <a:alphaModFix/>
          </a:blip>
          <a:srcRect l="235" r="43798" b="4761"/>
          <a:stretch/>
        </p:blipFill>
        <p:spPr>
          <a:xfrm>
            <a:off x="0" y="0"/>
            <a:ext cx="453345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5"/>
          <p:cNvSpPr txBox="1">
            <a:spLocks noGrp="1"/>
          </p:cNvSpPr>
          <p:nvPr>
            <p:ph type="title" idx="2"/>
          </p:nvPr>
        </p:nvSpPr>
        <p:spPr>
          <a:xfrm>
            <a:off x="4936425" y="2405700"/>
            <a:ext cx="3496500" cy="2423400"/>
          </a:xfrm>
          <a:prstGeom prst="rect">
            <a:avLst/>
          </a:prstGeom>
        </p:spPr>
        <p:txBody>
          <a:bodyPr spcFirstLastPara="1" wrap="square" lIns="91425" tIns="91425" rIns="91425" bIns="91425" anchor="t" anchorCtr="0">
            <a:noAutofit/>
          </a:bodyPr>
          <a:lstStyle/>
          <a:p>
            <a:pPr marL="457200" marR="0" lvl="0" indent="-304800" algn="l" rtl="0">
              <a:lnSpc>
                <a:spcPct val="100000"/>
              </a:lnSpc>
              <a:spcBef>
                <a:spcPts val="360"/>
              </a:spcBef>
              <a:spcAft>
                <a:spcPts val="0"/>
              </a:spcAft>
              <a:buClr>
                <a:srgbClr val="FFFFFF"/>
              </a:buClr>
              <a:buSzPts val="1200"/>
              <a:buChar char="●"/>
            </a:pPr>
            <a:r>
              <a:rPr lang="en-US" sz="1200"/>
              <a:t>Total number of instruction sessions up 60% over last five years</a:t>
            </a:r>
            <a:endParaRPr sz="1200"/>
          </a:p>
          <a:p>
            <a:pPr marL="0" marR="0" lvl="0" indent="0" algn="l" rtl="0">
              <a:lnSpc>
                <a:spcPct val="100000"/>
              </a:lnSpc>
              <a:spcBef>
                <a:spcPts val="360"/>
              </a:spcBef>
              <a:spcAft>
                <a:spcPts val="0"/>
              </a:spcAft>
              <a:buNone/>
            </a:pPr>
            <a:endParaRPr sz="1200"/>
          </a:p>
          <a:p>
            <a:pPr marL="457200" marR="0" lvl="0" indent="-304800" algn="l" rtl="0">
              <a:lnSpc>
                <a:spcPct val="100000"/>
              </a:lnSpc>
              <a:spcBef>
                <a:spcPts val="360"/>
              </a:spcBef>
              <a:spcAft>
                <a:spcPts val="0"/>
              </a:spcAft>
              <a:buClr>
                <a:srgbClr val="FFFFFF"/>
              </a:buClr>
              <a:buSzPts val="1200"/>
              <a:buChar char="●"/>
            </a:pPr>
            <a:r>
              <a:rPr lang="en-US" sz="1200"/>
              <a:t>35% of 2017/18 sessions focused on new tools and skills: Data Science, Visualization, Digital Media, Making, Virtual Reality, Digital Scholarship, etc.</a:t>
            </a:r>
            <a:endParaRPr sz="1200"/>
          </a:p>
          <a:p>
            <a:pPr marL="0" marR="0" lvl="0" indent="0" algn="l" rtl="0">
              <a:lnSpc>
                <a:spcPct val="100000"/>
              </a:lnSpc>
              <a:spcBef>
                <a:spcPts val="360"/>
              </a:spcBef>
              <a:spcAft>
                <a:spcPts val="0"/>
              </a:spcAft>
              <a:buNone/>
            </a:pPr>
            <a:endParaRPr sz="1200"/>
          </a:p>
          <a:p>
            <a:pPr marL="457200" marR="0" lvl="0" indent="-304800" algn="l" rtl="0">
              <a:lnSpc>
                <a:spcPct val="100000"/>
              </a:lnSpc>
              <a:spcBef>
                <a:spcPts val="360"/>
              </a:spcBef>
              <a:spcAft>
                <a:spcPts val="0"/>
              </a:spcAft>
              <a:buClr>
                <a:srgbClr val="FFFFFF"/>
              </a:buClr>
              <a:buSzPts val="1200"/>
              <a:buChar char="●"/>
            </a:pPr>
            <a:r>
              <a:rPr lang="en-US" sz="1200"/>
              <a:t>Student demand and workshop offerings continue to increase</a:t>
            </a:r>
            <a:endParaRPr sz="1200"/>
          </a:p>
          <a:p>
            <a:pPr marL="457200" lvl="0" indent="0" algn="l" rtl="0">
              <a:lnSpc>
                <a:spcPct val="115000"/>
              </a:lnSpc>
              <a:spcBef>
                <a:spcPts val="360"/>
              </a:spcBef>
              <a:spcAft>
                <a:spcPts val="1600"/>
              </a:spcAft>
              <a:buNone/>
            </a:pPr>
            <a:endParaRPr sz="1100" b="0">
              <a:solidFill>
                <a:schemeClr val="dk1"/>
              </a:solidFill>
              <a:highlight>
                <a:srgbClr val="FFFFFF"/>
              </a:highlight>
              <a:latin typeface="Calibri"/>
              <a:ea typeface="Calibri"/>
              <a:cs typeface="Calibri"/>
              <a:sym typeface="Calibri"/>
            </a:endParaRPr>
          </a:p>
        </p:txBody>
      </p:sp>
      <p:sp>
        <p:nvSpPr>
          <p:cNvPr id="371" name="Google Shape;371;p55"/>
          <p:cNvSpPr txBox="1">
            <a:spLocks noGrp="1"/>
          </p:cNvSpPr>
          <p:nvPr>
            <p:ph type="title" idx="2"/>
          </p:nvPr>
        </p:nvSpPr>
        <p:spPr>
          <a:xfrm>
            <a:off x="4862175" y="1723825"/>
            <a:ext cx="4062900" cy="648000"/>
          </a:xfrm>
          <a:prstGeom prst="rect">
            <a:avLst/>
          </a:prstGeom>
        </p:spPr>
        <p:txBody>
          <a:bodyPr spcFirstLastPara="1" wrap="square" lIns="91425" tIns="91425" rIns="91425" bIns="91425" anchor="t" anchorCtr="0">
            <a:noAutofit/>
          </a:bodyPr>
          <a:lstStyle/>
          <a:p>
            <a:pPr marL="0" lvl="0" indent="0" algn="l" rtl="0">
              <a:lnSpc>
                <a:spcPct val="115000"/>
              </a:lnSpc>
              <a:spcBef>
                <a:spcPts val="360"/>
              </a:spcBef>
              <a:spcAft>
                <a:spcPts val="1600"/>
              </a:spcAft>
              <a:buClr>
                <a:schemeClr val="dk1"/>
              </a:buClr>
              <a:buSzPts val="1100"/>
              <a:buFont typeface="Arial"/>
              <a:buNone/>
            </a:pPr>
            <a:r>
              <a:rPr lang="en-US"/>
              <a:t>Non-curricular Instruction</a:t>
            </a:r>
            <a:endParaRPr>
              <a:solidFill>
                <a:srgbClr val="FFFFFF"/>
              </a:solidFill>
            </a:endParaRPr>
          </a:p>
        </p:txBody>
      </p:sp>
      <p:pic>
        <p:nvPicPr>
          <p:cNvPr id="372" name="Google Shape;372;p55" title="Chart"/>
          <p:cNvPicPr preferRelativeResize="0"/>
          <p:nvPr/>
        </p:nvPicPr>
        <p:blipFill>
          <a:blip r:embed="rId3">
            <a:alphaModFix/>
          </a:blip>
          <a:stretch>
            <a:fillRect/>
          </a:stretch>
        </p:blipFill>
        <p:spPr>
          <a:xfrm>
            <a:off x="0" y="304800"/>
            <a:ext cx="4392778" cy="4524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9"/>
          <p:cNvSpPr txBox="1">
            <a:spLocks noGrp="1"/>
          </p:cNvSpPr>
          <p:nvPr>
            <p:ph type="title"/>
          </p:nvPr>
        </p:nvSpPr>
        <p:spPr>
          <a:xfrm>
            <a:off x="173050" y="2253300"/>
            <a:ext cx="4231200" cy="6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Strategic Priorities</a:t>
            </a:r>
            <a:endParaRPr/>
          </a:p>
        </p:txBody>
      </p:sp>
      <p:sp>
        <p:nvSpPr>
          <p:cNvPr id="178" name="Google Shape;178;p29"/>
          <p:cNvSpPr txBox="1">
            <a:spLocks noGrp="1"/>
          </p:cNvSpPr>
          <p:nvPr>
            <p:ph type="title" idx="2"/>
          </p:nvPr>
        </p:nvSpPr>
        <p:spPr>
          <a:xfrm>
            <a:off x="4811200" y="2253300"/>
            <a:ext cx="4231200" cy="6369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rgbClr val="FFFFFF"/>
              </a:buClr>
              <a:buSzPts val="1100"/>
              <a:buChar char="●"/>
            </a:pPr>
            <a:r>
              <a:rPr lang="en-US" sz="1200">
                <a:solidFill>
                  <a:srgbClr val="FFFFFF"/>
                </a:solidFill>
              </a:rPr>
              <a:t>To enhance student success and promote affordability</a:t>
            </a:r>
            <a:br>
              <a:rPr lang="en-US" sz="1100">
                <a:solidFill>
                  <a:srgbClr val="FFFFFF"/>
                </a:solidFill>
              </a:rPr>
            </a:br>
            <a:endParaRPr sz="1100">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6"/>
          <p:cNvSpPr txBox="1">
            <a:spLocks noGrp="1"/>
          </p:cNvSpPr>
          <p:nvPr>
            <p:ph type="title"/>
          </p:nvPr>
        </p:nvSpPr>
        <p:spPr>
          <a:xfrm>
            <a:off x="461375" y="567800"/>
            <a:ext cx="7431300" cy="1069500"/>
          </a:xfrm>
          <a:prstGeom prst="rect">
            <a:avLst/>
          </a:prstGeom>
        </p:spPr>
        <p:txBody>
          <a:bodyPr spcFirstLastPara="1" wrap="square" lIns="91425" tIns="91425" rIns="91425" bIns="91425" anchor="b" anchorCtr="0">
            <a:noAutofit/>
          </a:bodyPr>
          <a:lstStyle/>
          <a:p>
            <a:pPr marL="0" lvl="1" indent="0" algn="l" rtl="0">
              <a:spcBef>
                <a:spcPts val="360"/>
              </a:spcBef>
              <a:spcAft>
                <a:spcPts val="0"/>
              </a:spcAft>
              <a:buClr>
                <a:schemeClr val="dk1"/>
              </a:buClr>
              <a:buSzPts val="1100"/>
              <a:buFont typeface="Arial"/>
              <a:buNone/>
            </a:pPr>
            <a:r>
              <a:rPr lang="en-US" sz="3000" b="1">
                <a:solidFill>
                  <a:srgbClr val="FFFFFF"/>
                </a:solidFill>
              </a:rPr>
              <a:t>Platform for Research Infrastructure</a:t>
            </a:r>
            <a:endParaRPr sz="3000" b="1">
              <a:solidFill>
                <a:srgbClr val="FFFFFF"/>
              </a:solidFill>
            </a:endParaRPr>
          </a:p>
        </p:txBody>
      </p:sp>
      <p:pic>
        <p:nvPicPr>
          <p:cNvPr id="379" name="Google Shape;379;p56"/>
          <p:cNvPicPr preferRelativeResize="0"/>
          <p:nvPr/>
        </p:nvPicPr>
        <p:blipFill rotWithShape="1">
          <a:blip r:embed="rId3">
            <a:alphaModFix/>
          </a:blip>
          <a:srcRect t="24709" b="24342"/>
          <a:stretch/>
        </p:blipFill>
        <p:spPr>
          <a:xfrm>
            <a:off x="0" y="2038350"/>
            <a:ext cx="9144003" cy="31051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7"/>
          <p:cNvSpPr txBox="1">
            <a:spLocks noGrp="1"/>
          </p:cNvSpPr>
          <p:nvPr>
            <p:ph type="title"/>
          </p:nvPr>
        </p:nvSpPr>
        <p:spPr>
          <a:xfrm>
            <a:off x="365225" y="1391725"/>
            <a:ext cx="8435400" cy="6015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US" b="1"/>
              <a:t>Collections as Core Infrastructure</a:t>
            </a:r>
            <a:endParaRPr b="1"/>
          </a:p>
        </p:txBody>
      </p:sp>
      <p:sp>
        <p:nvSpPr>
          <p:cNvPr id="386" name="Google Shape;386;p57"/>
          <p:cNvSpPr/>
          <p:nvPr/>
        </p:nvSpPr>
        <p:spPr>
          <a:xfrm>
            <a:off x="666175" y="2212050"/>
            <a:ext cx="2511000" cy="10248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rgbClr val="FFFFFF"/>
                </a:solidFill>
              </a:rPr>
              <a:t>5.3+ million </a:t>
            </a:r>
            <a:r>
              <a:rPr lang="en-US" sz="1800">
                <a:solidFill>
                  <a:srgbClr val="FFFFFF"/>
                </a:solidFill>
              </a:rPr>
              <a:t>physical and online volumes</a:t>
            </a:r>
            <a:endParaRPr sz="1800">
              <a:solidFill>
                <a:srgbClr val="FFFFFF"/>
              </a:solidFill>
            </a:endParaRPr>
          </a:p>
        </p:txBody>
      </p:sp>
      <p:sp>
        <p:nvSpPr>
          <p:cNvPr id="387" name="Google Shape;387;p57"/>
          <p:cNvSpPr/>
          <p:nvPr/>
        </p:nvSpPr>
        <p:spPr>
          <a:xfrm>
            <a:off x="3354250" y="2212050"/>
            <a:ext cx="2511000" cy="1024800"/>
          </a:xfrm>
          <a:prstGeom prst="roundRect">
            <a:avLst>
              <a:gd name="adj" fmla="val 16667"/>
            </a:avLst>
          </a:prstGeom>
          <a:solidFill>
            <a:srgbClr val="FF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rgbClr val="FFFFFF"/>
                </a:solidFill>
              </a:rPr>
              <a:t>1.2 million+</a:t>
            </a:r>
            <a:r>
              <a:rPr lang="en-US" sz="1800" b="1">
                <a:solidFill>
                  <a:srgbClr val="FFFFFF"/>
                </a:solidFill>
              </a:rPr>
              <a:t> </a:t>
            </a:r>
            <a:r>
              <a:rPr lang="en-US" sz="1800">
                <a:solidFill>
                  <a:srgbClr val="FFFFFF"/>
                </a:solidFill>
              </a:rPr>
              <a:t>ebooks</a:t>
            </a:r>
            <a:endParaRPr sz="1800">
              <a:solidFill>
                <a:srgbClr val="FFFFFF"/>
              </a:solidFill>
            </a:endParaRPr>
          </a:p>
        </p:txBody>
      </p:sp>
      <p:sp>
        <p:nvSpPr>
          <p:cNvPr id="388" name="Google Shape;388;p57"/>
          <p:cNvSpPr/>
          <p:nvPr/>
        </p:nvSpPr>
        <p:spPr>
          <a:xfrm>
            <a:off x="6042325" y="2212050"/>
            <a:ext cx="2511000" cy="1024800"/>
          </a:xfrm>
          <a:prstGeom prst="roundRect">
            <a:avLst>
              <a:gd name="adj" fmla="val 16667"/>
            </a:avLst>
          </a:prstGeom>
          <a:solidFill>
            <a:srgbClr val="A6A1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2400" b="1">
                <a:solidFill>
                  <a:srgbClr val="FFFFFF"/>
                </a:solidFill>
              </a:rPr>
              <a:t>128,000+</a:t>
            </a:r>
            <a:r>
              <a:rPr lang="en-US" sz="3000">
                <a:solidFill>
                  <a:srgbClr val="FFFFFF"/>
                </a:solidFill>
              </a:rPr>
              <a:t> </a:t>
            </a:r>
            <a:endParaRPr sz="3000">
              <a:solidFill>
                <a:srgbClr val="FFFFFF"/>
              </a:solidFill>
            </a:endParaRPr>
          </a:p>
          <a:p>
            <a:pPr marL="0" marR="0" lvl="0" indent="0" algn="l" rtl="0">
              <a:lnSpc>
                <a:spcPct val="100000"/>
              </a:lnSpc>
              <a:spcBef>
                <a:spcPts val="0"/>
              </a:spcBef>
              <a:spcAft>
                <a:spcPts val="0"/>
              </a:spcAft>
              <a:buClr>
                <a:srgbClr val="000000"/>
              </a:buClr>
              <a:buSzPts val="1100"/>
              <a:buFont typeface="Arial"/>
              <a:buNone/>
            </a:pPr>
            <a:r>
              <a:rPr lang="en-US" sz="1800">
                <a:solidFill>
                  <a:srgbClr val="FFFFFF"/>
                </a:solidFill>
              </a:rPr>
              <a:t>journals (99% online)</a:t>
            </a:r>
            <a:endParaRPr sz="1800">
              <a:solidFill>
                <a:srgbClr val="FFFFFF"/>
              </a:solidFill>
            </a:endParaRPr>
          </a:p>
        </p:txBody>
      </p:sp>
      <p:sp>
        <p:nvSpPr>
          <p:cNvPr id="389" name="Google Shape;389;p57"/>
          <p:cNvSpPr/>
          <p:nvPr/>
        </p:nvSpPr>
        <p:spPr>
          <a:xfrm>
            <a:off x="2678700" y="3480425"/>
            <a:ext cx="3786600" cy="1024800"/>
          </a:xfrm>
          <a:prstGeom prst="roundRect">
            <a:avLst>
              <a:gd name="adj" fmla="val 16667"/>
            </a:avLst>
          </a:prstGeom>
          <a:solidFill>
            <a:srgbClr val="789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rgbClr val="FFFFFF"/>
                </a:solidFill>
              </a:rPr>
              <a:t>Over 635 databases</a:t>
            </a:r>
            <a:endParaRPr sz="2400" b="1">
              <a:solidFill>
                <a:srgbClr val="FFFF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8"/>
          <p:cNvSpPr/>
          <p:nvPr/>
        </p:nvSpPr>
        <p:spPr>
          <a:xfrm>
            <a:off x="40725" y="0"/>
            <a:ext cx="5643300" cy="518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6" name="Google Shape;396;p58"/>
          <p:cNvPicPr preferRelativeResize="0"/>
          <p:nvPr/>
        </p:nvPicPr>
        <p:blipFill>
          <a:blip r:embed="rId3">
            <a:alphaModFix/>
          </a:blip>
          <a:stretch>
            <a:fillRect/>
          </a:stretch>
        </p:blipFill>
        <p:spPr>
          <a:xfrm>
            <a:off x="216200" y="1057213"/>
            <a:ext cx="5369148" cy="3143775"/>
          </a:xfrm>
          <a:prstGeom prst="rect">
            <a:avLst/>
          </a:prstGeom>
          <a:noFill/>
          <a:ln>
            <a:noFill/>
          </a:ln>
        </p:spPr>
      </p:pic>
      <p:sp>
        <p:nvSpPr>
          <p:cNvPr id="397" name="Google Shape;397;p58"/>
          <p:cNvSpPr/>
          <p:nvPr/>
        </p:nvSpPr>
        <p:spPr>
          <a:xfrm>
            <a:off x="5894900" y="1051875"/>
            <a:ext cx="3099000" cy="1024800"/>
          </a:xfrm>
          <a:prstGeom prst="roundRect">
            <a:avLst>
              <a:gd name="adj" fmla="val 16667"/>
            </a:avLst>
          </a:prstGeom>
          <a:solidFill>
            <a:srgbClr val="6AA84F"/>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US" sz="2400" b="1">
                <a:solidFill>
                  <a:srgbClr val="FFFFFF"/>
                </a:solidFill>
              </a:rPr>
              <a:t>16.5 million</a:t>
            </a:r>
            <a:endParaRPr sz="2400" b="1">
              <a:solidFill>
                <a:srgbClr val="FFFFFF"/>
              </a:solidFill>
            </a:endParaRPr>
          </a:p>
          <a:p>
            <a:pPr marL="0" lvl="0" indent="0" algn="l" rtl="0">
              <a:lnSpc>
                <a:spcPct val="100000"/>
              </a:lnSpc>
              <a:spcBef>
                <a:spcPts val="0"/>
              </a:spcBef>
              <a:spcAft>
                <a:spcPts val="0"/>
              </a:spcAft>
              <a:buNone/>
            </a:pPr>
            <a:r>
              <a:rPr lang="en-US" sz="1800">
                <a:solidFill>
                  <a:srgbClr val="FFFFFF"/>
                </a:solidFill>
              </a:rPr>
              <a:t>uses of our collection in 2017/18 (up 7%)</a:t>
            </a:r>
            <a:endParaRPr sz="1800">
              <a:solidFill>
                <a:srgbClr val="FFFFFF"/>
              </a:solidFill>
            </a:endParaRPr>
          </a:p>
        </p:txBody>
      </p:sp>
      <p:sp>
        <p:nvSpPr>
          <p:cNvPr id="398" name="Google Shape;398;p58"/>
          <p:cNvSpPr/>
          <p:nvPr/>
        </p:nvSpPr>
        <p:spPr>
          <a:xfrm>
            <a:off x="5862800" y="2269100"/>
            <a:ext cx="3131100" cy="1024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1100"/>
              <a:buFont typeface="Arial"/>
              <a:buNone/>
            </a:pPr>
            <a:r>
              <a:rPr lang="en-US" sz="2400" b="1">
                <a:solidFill>
                  <a:srgbClr val="FFFFFF"/>
                </a:solidFill>
              </a:rPr>
              <a:t>4.1 million</a:t>
            </a:r>
            <a:endParaRPr sz="2400" b="1">
              <a:solidFill>
                <a:srgbClr val="FFFFFF"/>
              </a:solidFill>
            </a:endParaRPr>
          </a:p>
          <a:p>
            <a:pPr marL="0" lvl="0" indent="0" algn="l" rtl="0">
              <a:lnSpc>
                <a:spcPct val="100000"/>
              </a:lnSpc>
              <a:spcBef>
                <a:spcPts val="0"/>
              </a:spcBef>
              <a:spcAft>
                <a:spcPts val="0"/>
              </a:spcAft>
              <a:buClr>
                <a:srgbClr val="000000"/>
              </a:buClr>
              <a:buSzPts val="1100"/>
              <a:buFont typeface="Arial"/>
              <a:buNone/>
            </a:pPr>
            <a:r>
              <a:rPr lang="en-US" sz="1800">
                <a:solidFill>
                  <a:srgbClr val="FFFFFF"/>
                </a:solidFill>
              </a:rPr>
              <a:t>full-text journal downloads in 2017 (up 13%)</a:t>
            </a:r>
            <a:endParaRPr sz="1800">
              <a:solidFill>
                <a:srgbClr val="FFFFFF"/>
              </a:solidFill>
            </a:endParaRPr>
          </a:p>
        </p:txBody>
      </p:sp>
      <p:sp>
        <p:nvSpPr>
          <p:cNvPr id="399" name="Google Shape;399;p58"/>
          <p:cNvSpPr/>
          <p:nvPr/>
        </p:nvSpPr>
        <p:spPr>
          <a:xfrm>
            <a:off x="5878850" y="3486300"/>
            <a:ext cx="3115200" cy="1024800"/>
          </a:xfrm>
          <a:prstGeom prst="roundRect">
            <a:avLst>
              <a:gd name="adj" fmla="val 16667"/>
            </a:avLst>
          </a:prstGeom>
          <a:solidFill>
            <a:srgbClr val="8E7CC3"/>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1100"/>
              <a:buFont typeface="Arial"/>
              <a:buNone/>
            </a:pPr>
            <a:r>
              <a:rPr lang="en-US" sz="2400" b="1">
                <a:solidFill>
                  <a:srgbClr val="FFFFFF"/>
                </a:solidFill>
              </a:rPr>
              <a:t>7.5 million</a:t>
            </a:r>
            <a:endParaRPr sz="2400" b="1">
              <a:solidFill>
                <a:srgbClr val="FFFFFF"/>
              </a:solidFill>
            </a:endParaRPr>
          </a:p>
          <a:p>
            <a:pPr marL="0" lvl="0" indent="0" algn="l" rtl="0">
              <a:lnSpc>
                <a:spcPct val="100000"/>
              </a:lnSpc>
              <a:spcBef>
                <a:spcPts val="0"/>
              </a:spcBef>
              <a:spcAft>
                <a:spcPts val="0"/>
              </a:spcAft>
              <a:buClr>
                <a:srgbClr val="000000"/>
              </a:buClr>
              <a:buSzPts val="1100"/>
              <a:buFont typeface="Arial"/>
              <a:buNone/>
            </a:pPr>
            <a:r>
              <a:rPr lang="en-US" sz="1800">
                <a:solidFill>
                  <a:srgbClr val="FFFFFF"/>
                </a:solidFill>
              </a:rPr>
              <a:t>database searches in 2017 (up 18%)</a:t>
            </a:r>
            <a:endParaRPr>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59"/>
          <p:cNvPicPr preferRelativeResize="0"/>
          <p:nvPr/>
        </p:nvPicPr>
        <p:blipFill rotWithShape="1">
          <a:blip r:embed="rId3">
            <a:alphaModFix/>
          </a:blip>
          <a:srcRect t="1759" b="1585"/>
          <a:stretch/>
        </p:blipFill>
        <p:spPr>
          <a:xfrm>
            <a:off x="0" y="946675"/>
            <a:ext cx="9144001" cy="41968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60"/>
          <p:cNvPicPr preferRelativeResize="0"/>
          <p:nvPr/>
        </p:nvPicPr>
        <p:blipFill rotWithShape="1">
          <a:blip r:embed="rId3">
            <a:alphaModFix/>
          </a:blip>
          <a:srcRect t="1231" b="3321"/>
          <a:stretch/>
        </p:blipFill>
        <p:spPr>
          <a:xfrm>
            <a:off x="0" y="933450"/>
            <a:ext cx="9144001" cy="421005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1"/>
          <p:cNvSpPr txBox="1">
            <a:spLocks noGrp="1"/>
          </p:cNvSpPr>
          <p:nvPr>
            <p:ph type="title" idx="2"/>
          </p:nvPr>
        </p:nvSpPr>
        <p:spPr>
          <a:xfrm>
            <a:off x="4811200" y="2405700"/>
            <a:ext cx="4028100" cy="1579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FFFFFF"/>
              </a:buClr>
              <a:buSzPts val="1200"/>
              <a:buChar char="●"/>
            </a:pPr>
            <a:r>
              <a:rPr lang="en-US" sz="1200"/>
              <a:t>Textbooks and textbook alternatives</a:t>
            </a:r>
            <a:br>
              <a:rPr lang="en-US" sz="1200">
                <a:solidFill>
                  <a:srgbClr val="FFFFFF"/>
                </a:solidFill>
              </a:rPr>
            </a:br>
            <a:endParaRPr sz="1200">
              <a:solidFill>
                <a:srgbClr val="FFFFFF"/>
              </a:solidFill>
            </a:endParaRPr>
          </a:p>
          <a:p>
            <a:pPr marL="457200" lvl="0" indent="-304800" algn="l" rtl="0">
              <a:lnSpc>
                <a:spcPct val="115000"/>
              </a:lnSpc>
              <a:spcBef>
                <a:spcPts val="0"/>
              </a:spcBef>
              <a:spcAft>
                <a:spcPts val="0"/>
              </a:spcAft>
              <a:buClr>
                <a:srgbClr val="FFFFFF"/>
              </a:buClr>
              <a:buSzPts val="1200"/>
              <a:buChar char="●"/>
            </a:pPr>
            <a:r>
              <a:rPr lang="en-US" sz="1200"/>
              <a:t>Text-mining tools</a:t>
            </a:r>
            <a:endParaRPr sz="1200"/>
          </a:p>
          <a:p>
            <a:pPr marL="457200" lvl="0" indent="0" algn="l" rtl="0">
              <a:lnSpc>
                <a:spcPct val="115000"/>
              </a:lnSpc>
              <a:spcBef>
                <a:spcPts val="0"/>
              </a:spcBef>
              <a:spcAft>
                <a:spcPts val="0"/>
              </a:spcAft>
              <a:buNone/>
            </a:pPr>
            <a:endParaRPr sz="1200"/>
          </a:p>
          <a:p>
            <a:pPr marL="457200" lvl="0" indent="-304800" algn="l" rtl="0">
              <a:spcBef>
                <a:spcPts val="360"/>
              </a:spcBef>
              <a:spcAft>
                <a:spcPts val="0"/>
              </a:spcAft>
              <a:buClr>
                <a:srgbClr val="FFFFFF"/>
              </a:buClr>
              <a:buSzPts val="1200"/>
              <a:buChar char="●"/>
            </a:pPr>
            <a:r>
              <a:rPr lang="en-US" sz="1200">
                <a:solidFill>
                  <a:schemeClr val="lt1"/>
                </a:solidFill>
              </a:rPr>
              <a:t>Demand-driven solutions</a:t>
            </a:r>
            <a:endParaRPr sz="1200">
              <a:solidFill>
                <a:schemeClr val="lt1"/>
              </a:solidFill>
            </a:endParaRPr>
          </a:p>
          <a:p>
            <a:pPr marL="457200" lvl="0" indent="0" algn="l" rtl="0">
              <a:spcBef>
                <a:spcPts val="360"/>
              </a:spcBef>
              <a:spcAft>
                <a:spcPts val="0"/>
              </a:spcAft>
              <a:buNone/>
            </a:pPr>
            <a:endParaRPr sz="1200">
              <a:solidFill>
                <a:schemeClr val="lt1"/>
              </a:solidFill>
            </a:endParaRPr>
          </a:p>
          <a:p>
            <a:pPr marL="457200" lvl="0" indent="-304800" algn="l" rtl="0">
              <a:spcBef>
                <a:spcPts val="360"/>
              </a:spcBef>
              <a:spcAft>
                <a:spcPts val="0"/>
              </a:spcAft>
              <a:buClr>
                <a:srgbClr val="FFFFFF"/>
              </a:buClr>
              <a:buSzPts val="1200"/>
              <a:buChar char="●"/>
            </a:pPr>
            <a:r>
              <a:rPr lang="en-US" sz="1200"/>
              <a:t>Data-informed collection strategies</a:t>
            </a:r>
            <a:endParaRPr sz="1200">
              <a:solidFill>
                <a:srgbClr val="FFFFFF"/>
              </a:solidFill>
            </a:endParaRPr>
          </a:p>
        </p:txBody>
      </p:sp>
      <p:sp>
        <p:nvSpPr>
          <p:cNvPr id="418" name="Google Shape;418;p61"/>
          <p:cNvSpPr txBox="1">
            <a:spLocks noGrp="1"/>
          </p:cNvSpPr>
          <p:nvPr>
            <p:ph type="title" idx="2"/>
          </p:nvPr>
        </p:nvSpPr>
        <p:spPr>
          <a:xfrm>
            <a:off x="4740175" y="1794600"/>
            <a:ext cx="4231200" cy="4929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solidFill>
                  <a:srgbClr val="FFFFFF"/>
                </a:solidFill>
              </a:rPr>
              <a:t>Collections as a Service</a:t>
            </a:r>
            <a:endParaRPr>
              <a:solidFill>
                <a:srgbClr val="FFFFFF"/>
              </a:solidFill>
            </a:endParaRPr>
          </a:p>
          <a:p>
            <a:pPr marL="0" lvl="0" indent="0" algn="l" rtl="0">
              <a:spcBef>
                <a:spcPts val="0"/>
              </a:spcBef>
              <a:spcAft>
                <a:spcPts val="0"/>
              </a:spcAft>
              <a:buNone/>
            </a:pPr>
            <a:endParaRPr>
              <a:solidFill>
                <a:schemeClr val="lt1"/>
              </a:solidFill>
              <a:latin typeface="Calibri"/>
              <a:ea typeface="Calibri"/>
              <a:cs typeface="Calibri"/>
              <a:sym typeface="Calibri"/>
            </a:endParaRPr>
          </a:p>
          <a:p>
            <a:pPr marL="0" lvl="0" indent="0" algn="l" rtl="0">
              <a:spcBef>
                <a:spcPts val="0"/>
              </a:spcBef>
              <a:spcAft>
                <a:spcPts val="0"/>
              </a:spcAft>
              <a:buNone/>
            </a:pPr>
            <a:endParaRPr/>
          </a:p>
        </p:txBody>
      </p:sp>
      <p:pic>
        <p:nvPicPr>
          <p:cNvPr id="419" name="Google Shape;419;p61" descr="alt_logo.png"/>
          <p:cNvPicPr preferRelativeResize="0"/>
          <p:nvPr/>
        </p:nvPicPr>
        <p:blipFill>
          <a:blip r:embed="rId3">
            <a:alphaModFix/>
          </a:blip>
          <a:stretch>
            <a:fillRect/>
          </a:stretch>
        </p:blipFill>
        <p:spPr>
          <a:xfrm>
            <a:off x="799287" y="104212"/>
            <a:ext cx="1335625" cy="1335625"/>
          </a:xfrm>
          <a:prstGeom prst="rect">
            <a:avLst/>
          </a:prstGeom>
          <a:noFill/>
          <a:ln>
            <a:noFill/>
          </a:ln>
        </p:spPr>
      </p:pic>
      <p:pic>
        <p:nvPicPr>
          <p:cNvPr id="420" name="Google Shape;420;p61" descr="textmining.png"/>
          <p:cNvPicPr preferRelativeResize="0"/>
          <p:nvPr/>
        </p:nvPicPr>
        <p:blipFill>
          <a:blip r:embed="rId4">
            <a:alphaModFix/>
          </a:blip>
          <a:stretch>
            <a:fillRect/>
          </a:stretch>
        </p:blipFill>
        <p:spPr>
          <a:xfrm>
            <a:off x="129120" y="1481963"/>
            <a:ext cx="2675943" cy="1408237"/>
          </a:xfrm>
          <a:prstGeom prst="rect">
            <a:avLst/>
          </a:prstGeom>
          <a:noFill/>
          <a:ln>
            <a:noFill/>
          </a:ln>
        </p:spPr>
      </p:pic>
      <p:pic>
        <p:nvPicPr>
          <p:cNvPr id="421" name="Google Shape;421;p61" descr="tableau_elsevier_example.jpg"/>
          <p:cNvPicPr preferRelativeResize="0"/>
          <p:nvPr/>
        </p:nvPicPr>
        <p:blipFill rotWithShape="1">
          <a:blip r:embed="rId5">
            <a:alphaModFix/>
          </a:blip>
          <a:srcRect l="21758"/>
          <a:stretch/>
        </p:blipFill>
        <p:spPr>
          <a:xfrm>
            <a:off x="2252166" y="2890200"/>
            <a:ext cx="2248509" cy="2253300"/>
          </a:xfrm>
          <a:prstGeom prst="rect">
            <a:avLst/>
          </a:prstGeom>
          <a:noFill/>
          <a:ln>
            <a:noFill/>
          </a:ln>
        </p:spPr>
      </p:pic>
      <p:pic>
        <p:nvPicPr>
          <p:cNvPr id="422" name="Google Shape;422;p61" descr="Proquest_DemandDrivenAquisition_600px.jpg"/>
          <p:cNvPicPr preferRelativeResize="0"/>
          <p:nvPr/>
        </p:nvPicPr>
        <p:blipFill>
          <a:blip r:embed="rId6">
            <a:alphaModFix/>
          </a:blip>
          <a:stretch>
            <a:fillRect/>
          </a:stretch>
        </p:blipFill>
        <p:spPr>
          <a:xfrm>
            <a:off x="11775" y="3201000"/>
            <a:ext cx="2164200" cy="1442800"/>
          </a:xfrm>
          <a:prstGeom prst="rect">
            <a:avLst/>
          </a:prstGeom>
          <a:noFill/>
          <a:ln>
            <a:noFill/>
          </a:ln>
        </p:spPr>
      </p:pic>
      <p:pic>
        <p:nvPicPr>
          <p:cNvPr id="423" name="Google Shape;423;p61"/>
          <p:cNvPicPr preferRelativeResize="0"/>
          <p:nvPr/>
        </p:nvPicPr>
        <p:blipFill>
          <a:blip r:embed="rId7">
            <a:alphaModFix/>
          </a:blip>
          <a:stretch>
            <a:fillRect/>
          </a:stretch>
        </p:blipFill>
        <p:spPr>
          <a:xfrm>
            <a:off x="2871900" y="0"/>
            <a:ext cx="1652275" cy="21913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2"/>
          <p:cNvSpPr txBox="1">
            <a:spLocks noGrp="1"/>
          </p:cNvSpPr>
          <p:nvPr>
            <p:ph type="title" idx="2"/>
          </p:nvPr>
        </p:nvSpPr>
        <p:spPr>
          <a:xfrm>
            <a:off x="4811200" y="2710500"/>
            <a:ext cx="4231200" cy="1892100"/>
          </a:xfrm>
          <a:prstGeom prst="rect">
            <a:avLst/>
          </a:prstGeom>
        </p:spPr>
        <p:txBody>
          <a:bodyPr spcFirstLastPara="1" wrap="square" lIns="91425" tIns="91425" rIns="91425" bIns="91425" anchor="t" anchorCtr="0">
            <a:noAutofit/>
          </a:bodyPr>
          <a:lstStyle/>
          <a:p>
            <a:pPr marL="457200" lvl="0" indent="-304800" algn="l" rtl="0">
              <a:spcBef>
                <a:spcPts val="360"/>
              </a:spcBef>
              <a:spcAft>
                <a:spcPts val="0"/>
              </a:spcAft>
              <a:buClr>
                <a:srgbClr val="FFFFFF"/>
              </a:buClr>
              <a:buSzPts val="1200"/>
              <a:buChar char="●"/>
            </a:pPr>
            <a:r>
              <a:rPr lang="en-US" sz="1200">
                <a:solidFill>
                  <a:srgbClr val="FFFFFF"/>
                </a:solidFill>
              </a:rPr>
              <a:t>Scholarly profiles</a:t>
            </a:r>
            <a:br>
              <a:rPr lang="en-US" sz="1200">
                <a:solidFill>
                  <a:srgbClr val="FFFFFF"/>
                </a:solidFill>
              </a:rPr>
            </a:br>
            <a:endParaRPr sz="1200">
              <a:solidFill>
                <a:srgbClr val="FFFFFF"/>
              </a:solidFill>
            </a:endParaRPr>
          </a:p>
          <a:p>
            <a:pPr marL="457200" lvl="0" indent="-304800" algn="l" rtl="0">
              <a:spcBef>
                <a:spcPts val="0"/>
              </a:spcBef>
              <a:spcAft>
                <a:spcPts val="0"/>
              </a:spcAft>
              <a:buClr>
                <a:srgbClr val="FFFFFF"/>
              </a:buClr>
              <a:buSzPts val="1200"/>
              <a:buChar char="●"/>
            </a:pPr>
            <a:r>
              <a:rPr lang="en-US" sz="1200">
                <a:solidFill>
                  <a:srgbClr val="FFFFFF"/>
                </a:solidFill>
              </a:rPr>
              <a:t>Data &amp; software publication</a:t>
            </a:r>
            <a:br>
              <a:rPr lang="en-US" sz="1200">
                <a:solidFill>
                  <a:srgbClr val="FFFFFF"/>
                </a:solidFill>
              </a:rPr>
            </a:br>
            <a:endParaRPr sz="1200">
              <a:solidFill>
                <a:srgbClr val="FFFFFF"/>
              </a:solidFill>
            </a:endParaRPr>
          </a:p>
          <a:p>
            <a:pPr marL="457200" lvl="0" indent="-304800" algn="l" rtl="0">
              <a:spcBef>
                <a:spcPts val="0"/>
              </a:spcBef>
              <a:spcAft>
                <a:spcPts val="0"/>
              </a:spcAft>
              <a:buClr>
                <a:srgbClr val="FFFFFF"/>
              </a:buClr>
              <a:buSzPts val="1200"/>
              <a:buChar char="●"/>
            </a:pPr>
            <a:r>
              <a:rPr lang="en-US" sz="1200">
                <a:solidFill>
                  <a:srgbClr val="FFFFFF"/>
                </a:solidFill>
              </a:rPr>
              <a:t>Impact metrics, altmetrics, &amp; citation analyses</a:t>
            </a:r>
            <a:br>
              <a:rPr lang="en-US" sz="1200">
                <a:solidFill>
                  <a:srgbClr val="FFFFFF"/>
                </a:solidFill>
              </a:rPr>
            </a:br>
            <a:endParaRPr sz="1200">
              <a:solidFill>
                <a:srgbClr val="FFFFFF"/>
              </a:solidFill>
            </a:endParaRPr>
          </a:p>
          <a:p>
            <a:pPr marL="457200" lvl="0" indent="-304800" algn="l" rtl="0">
              <a:spcBef>
                <a:spcPts val="0"/>
              </a:spcBef>
              <a:spcAft>
                <a:spcPts val="0"/>
              </a:spcAft>
              <a:buClr>
                <a:srgbClr val="FFFFFF"/>
              </a:buClr>
              <a:buSzPts val="1200"/>
              <a:buChar char="●"/>
            </a:pPr>
            <a:r>
              <a:rPr lang="en-US" sz="1200">
                <a:solidFill>
                  <a:srgbClr val="FFFFFF"/>
                </a:solidFill>
              </a:rPr>
              <a:t>Data Science &amp; visualization tools</a:t>
            </a:r>
            <a:br>
              <a:rPr lang="en-US" sz="1200">
                <a:solidFill>
                  <a:srgbClr val="FFFFFF"/>
                </a:solidFill>
              </a:rPr>
            </a:br>
            <a:endParaRPr sz="1200">
              <a:solidFill>
                <a:srgbClr val="FFFFFF"/>
              </a:solidFill>
            </a:endParaRPr>
          </a:p>
          <a:p>
            <a:pPr marL="457200" lvl="0" indent="-304800" algn="l" rtl="0">
              <a:spcBef>
                <a:spcPts val="0"/>
              </a:spcBef>
              <a:spcAft>
                <a:spcPts val="0"/>
              </a:spcAft>
              <a:buClr>
                <a:srgbClr val="FFFFFF"/>
              </a:buClr>
              <a:buSzPts val="1200"/>
              <a:buChar char="●"/>
            </a:pPr>
            <a:r>
              <a:rPr lang="en-US" sz="1200">
                <a:solidFill>
                  <a:srgbClr val="FFFFFF"/>
                </a:solidFill>
              </a:rPr>
              <a:t>Public </a:t>
            </a:r>
            <a:r>
              <a:rPr lang="en-US" sz="1200"/>
              <a:t>S</a:t>
            </a:r>
            <a:r>
              <a:rPr lang="en-US" sz="1200">
                <a:solidFill>
                  <a:srgbClr val="FFFFFF"/>
                </a:solidFill>
              </a:rPr>
              <a:t>cience</a:t>
            </a:r>
            <a:endParaRPr sz="1200">
              <a:solidFill>
                <a:srgbClr val="FFFFFF"/>
              </a:solidFill>
            </a:endParaRPr>
          </a:p>
        </p:txBody>
      </p:sp>
      <p:pic>
        <p:nvPicPr>
          <p:cNvPr id="430" name="Google Shape;430;p62"/>
          <p:cNvPicPr preferRelativeResize="0"/>
          <p:nvPr/>
        </p:nvPicPr>
        <p:blipFill rotWithShape="1">
          <a:blip r:embed="rId3">
            <a:alphaModFix/>
          </a:blip>
          <a:srcRect l="10694" r="10434"/>
          <a:stretch/>
        </p:blipFill>
        <p:spPr>
          <a:xfrm>
            <a:off x="0" y="0"/>
            <a:ext cx="4524376" cy="5143500"/>
          </a:xfrm>
          <a:prstGeom prst="rect">
            <a:avLst/>
          </a:prstGeom>
          <a:noFill/>
          <a:ln>
            <a:noFill/>
          </a:ln>
        </p:spPr>
      </p:pic>
      <p:sp>
        <p:nvSpPr>
          <p:cNvPr id="431" name="Google Shape;431;p62"/>
          <p:cNvSpPr txBox="1">
            <a:spLocks noGrp="1"/>
          </p:cNvSpPr>
          <p:nvPr>
            <p:ph type="title" idx="2"/>
          </p:nvPr>
        </p:nvSpPr>
        <p:spPr>
          <a:xfrm>
            <a:off x="4816250" y="1785700"/>
            <a:ext cx="4231200" cy="101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lt1"/>
                </a:solidFill>
              </a:rPr>
              <a:t>Amplifying Research &amp; Scholarly Impact</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3"/>
          <p:cNvSpPr txBox="1">
            <a:spLocks noGrp="1"/>
          </p:cNvSpPr>
          <p:nvPr>
            <p:ph type="title" idx="2"/>
          </p:nvPr>
        </p:nvSpPr>
        <p:spPr>
          <a:xfrm>
            <a:off x="4740050" y="1814525"/>
            <a:ext cx="4231200" cy="57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lt1"/>
                </a:solidFill>
              </a:rPr>
              <a:t>Broader Impacts Support</a:t>
            </a:r>
            <a:endParaRPr>
              <a:solidFill>
                <a:schemeClr val="lt1"/>
              </a:solidFill>
            </a:endParaRPr>
          </a:p>
        </p:txBody>
      </p:sp>
      <p:pic>
        <p:nvPicPr>
          <p:cNvPr id="438" name="Google Shape;438;p63" descr="IMG_0574.jpg"/>
          <p:cNvPicPr preferRelativeResize="0"/>
          <p:nvPr/>
        </p:nvPicPr>
        <p:blipFill rotWithShape="1">
          <a:blip r:embed="rId3">
            <a:alphaModFix/>
          </a:blip>
          <a:srcRect l="31517" r="9855"/>
          <a:stretch/>
        </p:blipFill>
        <p:spPr>
          <a:xfrm>
            <a:off x="0" y="0"/>
            <a:ext cx="4524375" cy="5143501"/>
          </a:xfrm>
          <a:prstGeom prst="rect">
            <a:avLst/>
          </a:prstGeom>
          <a:noFill/>
          <a:ln>
            <a:noFill/>
          </a:ln>
        </p:spPr>
      </p:pic>
      <p:sp>
        <p:nvSpPr>
          <p:cNvPr id="439" name="Google Shape;439;p63"/>
          <p:cNvSpPr txBox="1"/>
          <p:nvPr/>
        </p:nvSpPr>
        <p:spPr>
          <a:xfrm>
            <a:off x="4740050" y="2495550"/>
            <a:ext cx="3813300" cy="20478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rgbClr val="FFFFFF"/>
              </a:buClr>
              <a:buSzPts val="1200"/>
              <a:buChar char="●"/>
            </a:pPr>
            <a:r>
              <a:rPr lang="en-US" sz="1200" b="1">
                <a:solidFill>
                  <a:srgbClr val="FFFFFF"/>
                </a:solidFill>
              </a:rPr>
              <a:t>Writing stronger Broader Impacts statements</a:t>
            </a:r>
            <a:endParaRPr sz="1200" b="1">
              <a:solidFill>
                <a:srgbClr val="FFFFFF"/>
              </a:solidFill>
            </a:endParaRPr>
          </a:p>
          <a:p>
            <a:pPr marL="0" lvl="0" indent="0" algn="l" rtl="0">
              <a:spcBef>
                <a:spcPts val="0"/>
              </a:spcBef>
              <a:spcAft>
                <a:spcPts val="0"/>
              </a:spcAft>
              <a:buNone/>
            </a:pPr>
            <a:endParaRPr sz="1200" b="1">
              <a:solidFill>
                <a:srgbClr val="FFFFFF"/>
              </a:solidFill>
            </a:endParaRPr>
          </a:p>
          <a:p>
            <a:pPr marL="457200" lvl="0" indent="-304800" algn="l" rtl="0">
              <a:spcBef>
                <a:spcPts val="0"/>
              </a:spcBef>
              <a:spcAft>
                <a:spcPts val="0"/>
              </a:spcAft>
              <a:buClr>
                <a:srgbClr val="FFFFFF"/>
              </a:buClr>
              <a:buSzPts val="1200"/>
              <a:buChar char="●"/>
            </a:pPr>
            <a:r>
              <a:rPr lang="en-US" sz="1200" b="1">
                <a:solidFill>
                  <a:srgbClr val="FFFFFF"/>
                </a:solidFill>
              </a:rPr>
              <a:t>Assessing Broader Impacts </a:t>
            </a:r>
            <a:endParaRPr sz="1200" b="1">
              <a:solidFill>
                <a:srgbClr val="FFFFFF"/>
              </a:solidFill>
            </a:endParaRPr>
          </a:p>
          <a:p>
            <a:pPr marL="0" lvl="0" indent="0" algn="l" rtl="0">
              <a:spcBef>
                <a:spcPts val="0"/>
              </a:spcBef>
              <a:spcAft>
                <a:spcPts val="0"/>
              </a:spcAft>
              <a:buNone/>
            </a:pPr>
            <a:endParaRPr sz="1200" b="1">
              <a:solidFill>
                <a:srgbClr val="FFFFFF"/>
              </a:solidFill>
            </a:endParaRPr>
          </a:p>
          <a:p>
            <a:pPr marL="457200" lvl="0" indent="-304800" algn="l" rtl="0">
              <a:spcBef>
                <a:spcPts val="0"/>
              </a:spcBef>
              <a:spcAft>
                <a:spcPts val="0"/>
              </a:spcAft>
              <a:buClr>
                <a:srgbClr val="FFFFFF"/>
              </a:buClr>
              <a:buSzPts val="1200"/>
              <a:buChar char="●"/>
            </a:pPr>
            <a:r>
              <a:rPr lang="en-US" sz="1200" b="1">
                <a:solidFill>
                  <a:srgbClr val="FFFFFF"/>
                </a:solidFill>
              </a:rPr>
              <a:t>Budgeting for Broader Impacts</a:t>
            </a:r>
            <a:endParaRPr sz="1200" b="1">
              <a:solidFill>
                <a:srgbClr val="FFFFFF"/>
              </a:solidFill>
            </a:endParaRPr>
          </a:p>
          <a:p>
            <a:pPr marL="0" lvl="0" indent="0" algn="l" rtl="0">
              <a:spcBef>
                <a:spcPts val="0"/>
              </a:spcBef>
              <a:spcAft>
                <a:spcPts val="0"/>
              </a:spcAft>
              <a:buNone/>
            </a:pPr>
            <a:endParaRPr sz="1200" b="1">
              <a:solidFill>
                <a:srgbClr val="FFFFFF"/>
              </a:solidFill>
            </a:endParaRPr>
          </a:p>
          <a:p>
            <a:pPr marL="457200" lvl="0" indent="-304800" algn="l" rtl="0">
              <a:spcBef>
                <a:spcPts val="0"/>
              </a:spcBef>
              <a:spcAft>
                <a:spcPts val="0"/>
              </a:spcAft>
              <a:buClr>
                <a:srgbClr val="FFFFFF"/>
              </a:buClr>
              <a:buSzPts val="1200"/>
              <a:buChar char="●"/>
            </a:pPr>
            <a:r>
              <a:rPr lang="en-US" sz="1200" b="1">
                <a:solidFill>
                  <a:srgbClr val="FFFFFF"/>
                </a:solidFill>
              </a:rPr>
              <a:t>Campus Resources</a:t>
            </a:r>
            <a:br>
              <a:rPr lang="en-US" sz="1200" b="1">
                <a:solidFill>
                  <a:srgbClr val="FFFFFF"/>
                </a:solidFill>
              </a:rPr>
            </a:br>
            <a:endParaRPr sz="1200" b="1">
              <a:solidFill>
                <a:srgbClr val="FFFFFF"/>
              </a:solidFill>
            </a:endParaRPr>
          </a:p>
          <a:p>
            <a:pPr marL="457200" lvl="0" indent="-304800" algn="l" rtl="0">
              <a:spcBef>
                <a:spcPts val="0"/>
              </a:spcBef>
              <a:spcAft>
                <a:spcPts val="0"/>
              </a:spcAft>
              <a:buClr>
                <a:srgbClr val="FFFFFF"/>
              </a:buClr>
              <a:buSzPts val="1200"/>
              <a:buChar char="●"/>
            </a:pPr>
            <a:r>
              <a:rPr lang="en-US" sz="1200" b="1">
                <a:solidFill>
                  <a:srgbClr val="FFFFFF"/>
                </a:solidFill>
              </a:rPr>
              <a:t>https://www.lib.ncsu.edu/broader-impacts</a:t>
            </a:r>
            <a:endParaRPr sz="1200" b="1">
              <a:solidFill>
                <a:srgbClr val="FFFFFF"/>
              </a:solidFill>
            </a:endParaRPr>
          </a:p>
          <a:p>
            <a:pPr marL="0" lvl="0" indent="0" algn="l" rtl="0">
              <a:spcBef>
                <a:spcPts val="0"/>
              </a:spcBef>
              <a:spcAft>
                <a:spcPts val="0"/>
              </a:spcAft>
              <a:buNone/>
            </a:pPr>
            <a:endParaRPr sz="1200" b="1">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4"/>
          <p:cNvSpPr txBox="1">
            <a:spLocks noGrp="1"/>
          </p:cNvSpPr>
          <p:nvPr>
            <p:ph type="title" idx="2"/>
          </p:nvPr>
        </p:nvSpPr>
        <p:spPr>
          <a:xfrm>
            <a:off x="4834000" y="1606275"/>
            <a:ext cx="4231200" cy="5706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Font typeface="Calibri"/>
              <a:buNone/>
            </a:pPr>
            <a:r>
              <a:rPr lang="en-US">
                <a:solidFill>
                  <a:srgbClr val="FFFFFF"/>
                </a:solidFill>
              </a:rPr>
              <a:t>Research Data Services and Support</a:t>
            </a:r>
            <a:endParaRPr>
              <a:solidFill>
                <a:srgbClr val="FFFFFF"/>
              </a:solidFill>
            </a:endParaRPr>
          </a:p>
        </p:txBody>
      </p:sp>
      <p:sp>
        <p:nvSpPr>
          <p:cNvPr id="446" name="Google Shape;446;p64"/>
          <p:cNvSpPr txBox="1"/>
          <p:nvPr/>
        </p:nvSpPr>
        <p:spPr>
          <a:xfrm>
            <a:off x="4740050" y="2613725"/>
            <a:ext cx="3737400" cy="16629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rgbClr val="FFFFFF"/>
              </a:buClr>
              <a:buSzPts val="1200"/>
              <a:buChar char="●"/>
            </a:pPr>
            <a:r>
              <a:rPr lang="en-US" sz="1200" b="1">
                <a:solidFill>
                  <a:srgbClr val="FFFFFF"/>
                </a:solidFill>
              </a:rPr>
              <a:t>As of Dec. 2018, $8.1 million in awarded grants were supported by the Data Management Plan Review service.</a:t>
            </a:r>
            <a:endParaRPr sz="1200" b="1">
              <a:solidFill>
                <a:srgbClr val="FFFFFF"/>
              </a:solidFill>
            </a:endParaRPr>
          </a:p>
          <a:p>
            <a:pPr marL="457200" lvl="0" indent="-304800" algn="l" rtl="0">
              <a:spcBef>
                <a:spcPts val="1000"/>
              </a:spcBef>
              <a:spcAft>
                <a:spcPts val="0"/>
              </a:spcAft>
              <a:buClr>
                <a:srgbClr val="FFFFFF"/>
              </a:buClr>
              <a:buSzPts val="1200"/>
              <a:buChar char="●"/>
            </a:pPr>
            <a:r>
              <a:rPr lang="en-US" sz="1200" b="1">
                <a:solidFill>
                  <a:srgbClr val="FFFFFF"/>
                </a:solidFill>
              </a:rPr>
              <a:t>37 different departments have used the DMP Review service.</a:t>
            </a:r>
            <a:endParaRPr sz="1200" b="1">
              <a:solidFill>
                <a:srgbClr val="FFFFFF"/>
              </a:solidFill>
            </a:endParaRPr>
          </a:p>
          <a:p>
            <a:pPr marL="457200" lvl="0" indent="-304800" algn="l" rtl="0">
              <a:spcBef>
                <a:spcPts val="1000"/>
              </a:spcBef>
              <a:spcAft>
                <a:spcPts val="1000"/>
              </a:spcAft>
              <a:buClr>
                <a:srgbClr val="FFFFFF"/>
              </a:buClr>
              <a:buSzPts val="1200"/>
              <a:buChar char="●"/>
            </a:pPr>
            <a:r>
              <a:rPr lang="en-US" sz="1200" b="1">
                <a:solidFill>
                  <a:srgbClr val="FFFFFF"/>
                </a:solidFill>
              </a:rPr>
              <a:t>At least 4 of these projects were DOE or NSF CAREER Award winners.</a:t>
            </a:r>
            <a:endParaRPr sz="1200" b="1">
              <a:solidFill>
                <a:srgbClr val="FFFFFF"/>
              </a:solidFill>
            </a:endParaRPr>
          </a:p>
        </p:txBody>
      </p:sp>
      <p:pic>
        <p:nvPicPr>
          <p:cNvPr id="447" name="Google Shape;447;p64"/>
          <p:cNvPicPr preferRelativeResize="0"/>
          <p:nvPr/>
        </p:nvPicPr>
        <p:blipFill rotWithShape="1">
          <a:blip r:embed="rId3">
            <a:alphaModFix/>
          </a:blip>
          <a:srcRect l="20764" r="20728"/>
          <a:stretch/>
        </p:blipFill>
        <p:spPr>
          <a:xfrm>
            <a:off x="0" y="0"/>
            <a:ext cx="4524750"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5"/>
          <p:cNvSpPr txBox="1">
            <a:spLocks noGrp="1"/>
          </p:cNvSpPr>
          <p:nvPr>
            <p:ph type="title" idx="2"/>
          </p:nvPr>
        </p:nvSpPr>
        <p:spPr>
          <a:xfrm>
            <a:off x="4663850" y="1176100"/>
            <a:ext cx="4231200" cy="91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lt1"/>
                </a:solidFill>
              </a:rPr>
              <a:t>The Dataspace at the Hunt Library</a:t>
            </a:r>
            <a:endParaRPr>
              <a:solidFill>
                <a:schemeClr val="lt1"/>
              </a:solidFill>
            </a:endParaRPr>
          </a:p>
          <a:p>
            <a:pPr marL="0" lvl="0" indent="0" algn="l" rtl="0">
              <a:spcBef>
                <a:spcPts val="0"/>
              </a:spcBef>
              <a:spcAft>
                <a:spcPts val="0"/>
              </a:spcAft>
              <a:buClr>
                <a:schemeClr val="dk1"/>
              </a:buClr>
              <a:buSzPts val="1100"/>
              <a:buFont typeface="Arial"/>
              <a:buNone/>
            </a:pPr>
            <a:endParaRPr>
              <a:solidFill>
                <a:schemeClr val="lt1"/>
              </a:solidFill>
            </a:endParaRPr>
          </a:p>
        </p:txBody>
      </p:sp>
      <p:sp>
        <p:nvSpPr>
          <p:cNvPr id="454" name="Google Shape;454;p65"/>
          <p:cNvSpPr txBox="1"/>
          <p:nvPr/>
        </p:nvSpPr>
        <p:spPr>
          <a:xfrm>
            <a:off x="4721875" y="2147975"/>
            <a:ext cx="4043400" cy="27891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FFFFFF"/>
              </a:buClr>
              <a:buSzPts val="1200"/>
              <a:buChar char="●"/>
            </a:pPr>
            <a:r>
              <a:rPr lang="en-US" sz="1200" b="1">
                <a:solidFill>
                  <a:srgbClr val="FFFFFF"/>
                </a:solidFill>
              </a:rPr>
              <a:t>A centralized space where students and researchers across disciplines can access specialized tools and technology, participate in workshops, and engage with experts</a:t>
            </a:r>
            <a:br>
              <a:rPr lang="en-US" sz="1200" b="1">
                <a:solidFill>
                  <a:srgbClr val="FFFFFF"/>
                </a:solidFill>
              </a:rPr>
            </a:br>
            <a:endParaRPr sz="1200" b="1">
              <a:solidFill>
                <a:srgbClr val="FFFFFF"/>
              </a:solidFill>
            </a:endParaRPr>
          </a:p>
          <a:p>
            <a:pPr marL="457200" lvl="0" indent="-304800" algn="l" rtl="0">
              <a:lnSpc>
                <a:spcPct val="115000"/>
              </a:lnSpc>
              <a:spcBef>
                <a:spcPts val="0"/>
              </a:spcBef>
              <a:spcAft>
                <a:spcPts val="0"/>
              </a:spcAft>
              <a:buClr>
                <a:srgbClr val="FFFFFF"/>
              </a:buClr>
              <a:buSzPts val="1200"/>
              <a:buChar char="●"/>
            </a:pPr>
            <a:r>
              <a:rPr lang="en-US" sz="1200" b="1">
                <a:solidFill>
                  <a:srgbClr val="FFFFFF"/>
                </a:solidFill>
              </a:rPr>
              <a:t>Staffed by graduate student Data Science Consultants with expertise in data topics and tools</a:t>
            </a:r>
            <a:br>
              <a:rPr lang="en-US" sz="1200" b="1">
                <a:solidFill>
                  <a:srgbClr val="FFFFFF"/>
                </a:solidFill>
              </a:rPr>
            </a:br>
            <a:endParaRPr sz="1200" b="1">
              <a:solidFill>
                <a:srgbClr val="FFFFFF"/>
              </a:solidFill>
            </a:endParaRPr>
          </a:p>
          <a:p>
            <a:pPr marL="457200" lvl="0" indent="-304800" algn="l" rtl="0">
              <a:lnSpc>
                <a:spcPct val="115000"/>
              </a:lnSpc>
              <a:spcBef>
                <a:spcPts val="0"/>
              </a:spcBef>
              <a:spcAft>
                <a:spcPts val="0"/>
              </a:spcAft>
              <a:buClr>
                <a:srgbClr val="FFFFFF"/>
              </a:buClr>
              <a:buSzPts val="1200"/>
              <a:buChar char="●"/>
            </a:pPr>
            <a:r>
              <a:rPr lang="en-US" sz="1200" b="1">
                <a:solidFill>
                  <a:srgbClr val="FFFFFF"/>
                </a:solidFill>
              </a:rPr>
              <a:t>Undergraduates make up 46% of user interactions, up 1300% compared to before the space opened.</a:t>
            </a:r>
            <a:endParaRPr sz="1200" b="1">
              <a:solidFill>
                <a:srgbClr val="FFFFFF"/>
              </a:solidFill>
            </a:endParaRPr>
          </a:p>
          <a:p>
            <a:pPr marL="0" lvl="0" indent="0" algn="l" rtl="0">
              <a:lnSpc>
                <a:spcPct val="115000"/>
              </a:lnSpc>
              <a:spcBef>
                <a:spcPts val="0"/>
              </a:spcBef>
              <a:spcAft>
                <a:spcPts val="1600"/>
              </a:spcAft>
              <a:buNone/>
            </a:pPr>
            <a:endParaRPr sz="1200" b="1">
              <a:solidFill>
                <a:srgbClr val="FFFFFF"/>
              </a:solidFill>
            </a:endParaRPr>
          </a:p>
        </p:txBody>
      </p:sp>
      <p:pic>
        <p:nvPicPr>
          <p:cNvPr id="455" name="Google Shape;455;p65"/>
          <p:cNvPicPr preferRelativeResize="0"/>
          <p:nvPr/>
        </p:nvPicPr>
        <p:blipFill rotWithShape="1">
          <a:blip r:embed="rId3">
            <a:alphaModFix/>
          </a:blip>
          <a:srcRect l="17815" r="15906"/>
          <a:stretch/>
        </p:blipFill>
        <p:spPr>
          <a:xfrm>
            <a:off x="0" y="0"/>
            <a:ext cx="4525804"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0"/>
          <p:cNvSpPr txBox="1">
            <a:spLocks noGrp="1"/>
          </p:cNvSpPr>
          <p:nvPr>
            <p:ph type="title"/>
          </p:nvPr>
        </p:nvSpPr>
        <p:spPr>
          <a:xfrm>
            <a:off x="173050" y="2253300"/>
            <a:ext cx="4231200" cy="6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Strategic Priorities</a:t>
            </a:r>
            <a:endParaRPr/>
          </a:p>
        </p:txBody>
      </p:sp>
      <p:sp>
        <p:nvSpPr>
          <p:cNvPr id="185" name="Google Shape;185;p30"/>
          <p:cNvSpPr txBox="1">
            <a:spLocks noGrp="1"/>
          </p:cNvSpPr>
          <p:nvPr>
            <p:ph type="title" idx="2"/>
          </p:nvPr>
        </p:nvSpPr>
        <p:spPr>
          <a:xfrm>
            <a:off x="4811200" y="2253300"/>
            <a:ext cx="4231200" cy="9960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FFFFFF"/>
              </a:buClr>
              <a:buSzPts val="1200"/>
              <a:buChar char="●"/>
            </a:pPr>
            <a:r>
              <a:rPr lang="en-US" sz="1200">
                <a:solidFill>
                  <a:srgbClr val="FFFFFF"/>
                </a:solidFill>
              </a:rPr>
              <a:t>To enhance student success and promote affordability</a:t>
            </a:r>
            <a:br>
              <a:rPr lang="en-US" sz="1200">
                <a:solidFill>
                  <a:srgbClr val="FFFFFF"/>
                </a:solidFill>
              </a:rPr>
            </a:br>
            <a:endParaRPr sz="1200">
              <a:solidFill>
                <a:srgbClr val="FFFFFF"/>
              </a:solidFill>
            </a:endParaRPr>
          </a:p>
          <a:p>
            <a:pPr marL="457200" lvl="0" indent="-304800" algn="l" rtl="0">
              <a:spcBef>
                <a:spcPts val="0"/>
              </a:spcBef>
              <a:spcAft>
                <a:spcPts val="0"/>
              </a:spcAft>
              <a:buClr>
                <a:srgbClr val="FFFFFF"/>
              </a:buClr>
              <a:buSzPts val="1200"/>
              <a:buChar char="●"/>
            </a:pPr>
            <a:r>
              <a:rPr lang="en-US" sz="1200">
                <a:solidFill>
                  <a:srgbClr val="FFFFFF"/>
                </a:solidFill>
              </a:rPr>
              <a:t>To provide a platform for research infrastructure</a:t>
            </a:r>
            <a:br>
              <a:rPr lang="en-US" sz="1200">
                <a:solidFill>
                  <a:srgbClr val="FFFFFF"/>
                </a:solidFill>
              </a:rPr>
            </a:br>
            <a:endParaRPr sz="1200">
              <a:solidFill>
                <a:srgbClr val="FFFFF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6"/>
          <p:cNvSpPr txBox="1">
            <a:spLocks noGrp="1"/>
          </p:cNvSpPr>
          <p:nvPr>
            <p:ph type="title"/>
          </p:nvPr>
        </p:nvSpPr>
        <p:spPr>
          <a:xfrm>
            <a:off x="423500" y="914400"/>
            <a:ext cx="7431300" cy="609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a:solidFill>
                  <a:schemeClr val="lt1"/>
                </a:solidFill>
              </a:rPr>
              <a:t>Refreshed Hunt Library Game Lab</a:t>
            </a:r>
            <a:endParaRPr b="1">
              <a:solidFill>
                <a:srgbClr val="FFFFFF"/>
              </a:solidFill>
            </a:endParaRPr>
          </a:p>
        </p:txBody>
      </p:sp>
      <p:pic>
        <p:nvPicPr>
          <p:cNvPr id="462" name="Google Shape;462;p66"/>
          <p:cNvPicPr preferRelativeResize="0"/>
          <p:nvPr/>
        </p:nvPicPr>
        <p:blipFill rotWithShape="1">
          <a:blip r:embed="rId3">
            <a:alphaModFix/>
          </a:blip>
          <a:srcRect l="-120" t="20053" r="119" b="7733"/>
          <a:stretch/>
        </p:blipFill>
        <p:spPr>
          <a:xfrm>
            <a:off x="0" y="1933575"/>
            <a:ext cx="9144001" cy="320992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7"/>
          <p:cNvSpPr txBox="1">
            <a:spLocks noGrp="1"/>
          </p:cNvSpPr>
          <p:nvPr>
            <p:ph type="title"/>
          </p:nvPr>
        </p:nvSpPr>
        <p:spPr>
          <a:xfrm>
            <a:off x="855875" y="349575"/>
            <a:ext cx="7026000" cy="1190400"/>
          </a:xfrm>
          <a:prstGeom prst="rect">
            <a:avLst/>
          </a:prstGeom>
        </p:spPr>
        <p:txBody>
          <a:bodyPr spcFirstLastPara="1" wrap="square" lIns="91425" tIns="91425" rIns="91425" bIns="91425" anchor="b" anchorCtr="0">
            <a:noAutofit/>
          </a:bodyPr>
          <a:lstStyle/>
          <a:p>
            <a:pPr marL="0" lvl="0" indent="0" algn="l" rtl="0">
              <a:lnSpc>
                <a:spcPct val="100000"/>
              </a:lnSpc>
              <a:spcBef>
                <a:spcPts val="200"/>
              </a:spcBef>
              <a:spcAft>
                <a:spcPts val="200"/>
              </a:spcAft>
              <a:buNone/>
            </a:pPr>
            <a:r>
              <a:rPr lang="en-US" b="1">
                <a:solidFill>
                  <a:schemeClr val="lt1"/>
                </a:solidFill>
              </a:rPr>
              <a:t>Librarians as Catalysts in the Research Process</a:t>
            </a:r>
            <a:endParaRPr b="1">
              <a:solidFill>
                <a:srgbClr val="FFFFFF"/>
              </a:solidFill>
            </a:endParaRPr>
          </a:p>
        </p:txBody>
      </p:sp>
      <p:sp>
        <p:nvSpPr>
          <p:cNvPr id="469" name="Google Shape;469;p67"/>
          <p:cNvSpPr txBox="1"/>
          <p:nvPr/>
        </p:nvSpPr>
        <p:spPr>
          <a:xfrm>
            <a:off x="3535738" y="1655000"/>
            <a:ext cx="1887000" cy="50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solidFill>
                  <a:srgbClr val="FFFFFF"/>
                </a:solidFill>
              </a:rPr>
              <a:t>Data Science &amp; Research Computing</a:t>
            </a:r>
            <a:endParaRPr sz="1200" b="1">
              <a:solidFill>
                <a:srgbClr val="FFFFFF"/>
              </a:solidFill>
            </a:endParaRPr>
          </a:p>
        </p:txBody>
      </p:sp>
      <p:sp>
        <p:nvSpPr>
          <p:cNvPr id="470" name="Google Shape;470;p67"/>
          <p:cNvSpPr txBox="1"/>
          <p:nvPr/>
        </p:nvSpPr>
        <p:spPr>
          <a:xfrm>
            <a:off x="6219600" y="2035050"/>
            <a:ext cx="1457700" cy="52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solidFill>
                  <a:srgbClr val="FFFFFF"/>
                </a:solidFill>
              </a:rPr>
              <a:t>Public Science &amp;</a:t>
            </a:r>
            <a:endParaRPr sz="1200" b="1">
              <a:solidFill>
                <a:srgbClr val="FFFFFF"/>
              </a:solidFill>
            </a:endParaRPr>
          </a:p>
          <a:p>
            <a:pPr marL="0" lvl="0" indent="0" algn="l" rtl="0">
              <a:spcBef>
                <a:spcPts val="0"/>
              </a:spcBef>
              <a:spcAft>
                <a:spcPts val="0"/>
              </a:spcAft>
              <a:buNone/>
            </a:pPr>
            <a:r>
              <a:rPr lang="en-US" sz="1200" b="1">
                <a:solidFill>
                  <a:srgbClr val="FFFFFF"/>
                </a:solidFill>
              </a:rPr>
              <a:t>ORCID</a:t>
            </a:r>
            <a:endParaRPr sz="1200" b="1">
              <a:solidFill>
                <a:srgbClr val="FFFFFF"/>
              </a:solidFill>
            </a:endParaRPr>
          </a:p>
        </p:txBody>
      </p:sp>
      <p:sp>
        <p:nvSpPr>
          <p:cNvPr id="471" name="Google Shape;471;p67"/>
          <p:cNvSpPr txBox="1"/>
          <p:nvPr/>
        </p:nvSpPr>
        <p:spPr>
          <a:xfrm>
            <a:off x="5991000" y="3402100"/>
            <a:ext cx="3153000" cy="52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solidFill>
                  <a:srgbClr val="FFFFFF"/>
                </a:solidFill>
              </a:rPr>
              <a:t>Bibliometrics &amp;</a:t>
            </a:r>
            <a:endParaRPr sz="1200" b="1">
              <a:solidFill>
                <a:srgbClr val="FFFFFF"/>
              </a:solidFill>
            </a:endParaRPr>
          </a:p>
          <a:p>
            <a:pPr marL="0" lvl="0" indent="0" algn="l" rtl="0">
              <a:spcBef>
                <a:spcPts val="0"/>
              </a:spcBef>
              <a:spcAft>
                <a:spcPts val="0"/>
              </a:spcAft>
              <a:buNone/>
            </a:pPr>
            <a:r>
              <a:rPr lang="en-US" sz="1200" b="1">
                <a:solidFill>
                  <a:srgbClr val="FFFFFF"/>
                </a:solidFill>
              </a:rPr>
              <a:t>Public Access Compliance</a:t>
            </a:r>
            <a:endParaRPr sz="1200" b="1">
              <a:solidFill>
                <a:srgbClr val="FFFFFF"/>
              </a:solidFill>
            </a:endParaRPr>
          </a:p>
        </p:txBody>
      </p:sp>
      <p:sp>
        <p:nvSpPr>
          <p:cNvPr id="472" name="Google Shape;472;p67"/>
          <p:cNvSpPr txBox="1"/>
          <p:nvPr/>
        </p:nvSpPr>
        <p:spPr>
          <a:xfrm>
            <a:off x="5622150" y="4234900"/>
            <a:ext cx="1623300" cy="52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solidFill>
                  <a:srgbClr val="FFFFFF"/>
                </a:solidFill>
              </a:rPr>
              <a:t>Entrepreneurship &amp; </a:t>
            </a:r>
            <a:endParaRPr sz="1200" b="1">
              <a:solidFill>
                <a:srgbClr val="FFFFFF"/>
              </a:solidFill>
            </a:endParaRPr>
          </a:p>
          <a:p>
            <a:pPr marL="0" lvl="0" indent="0" algn="l" rtl="0">
              <a:spcBef>
                <a:spcPts val="0"/>
              </a:spcBef>
              <a:spcAft>
                <a:spcPts val="0"/>
              </a:spcAft>
              <a:buNone/>
            </a:pPr>
            <a:r>
              <a:rPr lang="en-US" sz="1200" b="1">
                <a:solidFill>
                  <a:srgbClr val="FFFFFF"/>
                </a:solidFill>
              </a:rPr>
              <a:t>Data Literacy</a:t>
            </a:r>
            <a:endParaRPr sz="1200" b="1">
              <a:solidFill>
                <a:srgbClr val="FFFFFF"/>
              </a:solidFill>
            </a:endParaRPr>
          </a:p>
        </p:txBody>
      </p:sp>
      <p:sp>
        <p:nvSpPr>
          <p:cNvPr id="473" name="Google Shape;473;p67"/>
          <p:cNvSpPr txBox="1"/>
          <p:nvPr/>
        </p:nvSpPr>
        <p:spPr>
          <a:xfrm>
            <a:off x="3804425" y="4204450"/>
            <a:ext cx="1757100" cy="52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solidFill>
                  <a:srgbClr val="FFFFFF"/>
                </a:solidFill>
              </a:rPr>
              <a:t>Digital &amp; Immersive Scholarship</a:t>
            </a:r>
            <a:endParaRPr sz="1200" b="1">
              <a:solidFill>
                <a:srgbClr val="FFFFFF"/>
              </a:solidFill>
            </a:endParaRPr>
          </a:p>
        </p:txBody>
      </p:sp>
      <p:sp>
        <p:nvSpPr>
          <p:cNvPr id="474" name="Google Shape;474;p67"/>
          <p:cNvSpPr txBox="1"/>
          <p:nvPr/>
        </p:nvSpPr>
        <p:spPr>
          <a:xfrm>
            <a:off x="1549025" y="4324350"/>
            <a:ext cx="2072100" cy="52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solidFill>
                  <a:srgbClr val="FFFFFF"/>
                </a:solidFill>
              </a:rPr>
              <a:t>Grad Student &amp; Post-Doc Partnerships</a:t>
            </a:r>
            <a:endParaRPr sz="1200" b="1">
              <a:solidFill>
                <a:srgbClr val="FFFFFF"/>
              </a:solidFill>
            </a:endParaRPr>
          </a:p>
        </p:txBody>
      </p:sp>
      <p:sp>
        <p:nvSpPr>
          <p:cNvPr id="475" name="Google Shape;475;p67"/>
          <p:cNvSpPr txBox="1"/>
          <p:nvPr/>
        </p:nvSpPr>
        <p:spPr>
          <a:xfrm>
            <a:off x="579500" y="3397900"/>
            <a:ext cx="2421000" cy="52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solidFill>
                  <a:srgbClr val="FFFFFF"/>
                </a:solidFill>
              </a:rPr>
              <a:t>RDM &amp;     </a:t>
            </a:r>
            <a:endParaRPr sz="1200" b="1">
              <a:solidFill>
                <a:srgbClr val="FFFFFF"/>
              </a:solidFill>
            </a:endParaRPr>
          </a:p>
          <a:p>
            <a:pPr marL="0" lvl="0" indent="0" algn="l" rtl="0">
              <a:spcBef>
                <a:spcPts val="0"/>
              </a:spcBef>
              <a:spcAft>
                <a:spcPts val="0"/>
              </a:spcAft>
              <a:buNone/>
            </a:pPr>
            <a:r>
              <a:rPr lang="en-US" sz="1200" b="1">
                <a:solidFill>
                  <a:srgbClr val="FFFFFF"/>
                </a:solidFill>
              </a:rPr>
              <a:t>Research Admin Partnerships</a:t>
            </a:r>
            <a:endParaRPr sz="1200" b="1">
              <a:solidFill>
                <a:srgbClr val="FFFFFF"/>
              </a:solidFill>
            </a:endParaRPr>
          </a:p>
        </p:txBody>
      </p:sp>
      <p:sp>
        <p:nvSpPr>
          <p:cNvPr id="476" name="Google Shape;476;p67"/>
          <p:cNvSpPr txBox="1"/>
          <p:nvPr/>
        </p:nvSpPr>
        <p:spPr>
          <a:xfrm>
            <a:off x="1492375" y="2231550"/>
            <a:ext cx="1457700" cy="691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solidFill>
                  <a:srgbClr val="FFFFFF"/>
                </a:solidFill>
              </a:rPr>
              <a:t>Lab &amp; Curricular Integration</a:t>
            </a:r>
            <a:endParaRPr sz="1200" b="1">
              <a:solidFill>
                <a:srgbClr val="FFFFFF"/>
              </a:solidFill>
            </a:endParaRPr>
          </a:p>
        </p:txBody>
      </p:sp>
      <p:cxnSp>
        <p:nvCxnSpPr>
          <p:cNvPr id="477" name="Google Shape;477;p67"/>
          <p:cNvCxnSpPr/>
          <p:nvPr/>
        </p:nvCxnSpPr>
        <p:spPr>
          <a:xfrm flipH="1">
            <a:off x="4427400" y="3625300"/>
            <a:ext cx="48900" cy="553500"/>
          </a:xfrm>
          <a:prstGeom prst="straightConnector1">
            <a:avLst/>
          </a:prstGeom>
          <a:noFill/>
          <a:ln w="9525" cap="flat" cmpd="sng">
            <a:solidFill>
              <a:srgbClr val="FFFFFF"/>
            </a:solidFill>
            <a:prstDash val="solid"/>
            <a:round/>
            <a:headEnd type="none" w="med" len="med"/>
            <a:tailEnd type="none" w="med" len="med"/>
          </a:ln>
        </p:spPr>
      </p:cxnSp>
      <p:cxnSp>
        <p:nvCxnSpPr>
          <p:cNvPr id="478" name="Google Shape;478;p67"/>
          <p:cNvCxnSpPr>
            <a:endCxn id="471" idx="1"/>
          </p:cNvCxnSpPr>
          <p:nvPr/>
        </p:nvCxnSpPr>
        <p:spPr>
          <a:xfrm>
            <a:off x="5187900" y="3397900"/>
            <a:ext cx="803100" cy="268200"/>
          </a:xfrm>
          <a:prstGeom prst="straightConnector1">
            <a:avLst/>
          </a:prstGeom>
          <a:noFill/>
          <a:ln w="9525" cap="flat" cmpd="sng">
            <a:solidFill>
              <a:srgbClr val="FFFFFF"/>
            </a:solidFill>
            <a:prstDash val="solid"/>
            <a:round/>
            <a:headEnd type="none" w="med" len="med"/>
            <a:tailEnd type="none" w="med" len="med"/>
          </a:ln>
        </p:spPr>
      </p:cxnSp>
      <p:sp>
        <p:nvSpPr>
          <p:cNvPr id="479" name="Google Shape;479;p67"/>
          <p:cNvSpPr txBox="1"/>
          <p:nvPr/>
        </p:nvSpPr>
        <p:spPr>
          <a:xfrm>
            <a:off x="6559525" y="2677113"/>
            <a:ext cx="2004000" cy="52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solidFill>
                  <a:srgbClr val="FFFFFF"/>
                </a:solidFill>
              </a:rPr>
              <a:t>OERs &amp;</a:t>
            </a:r>
            <a:endParaRPr sz="1200" b="1">
              <a:solidFill>
                <a:srgbClr val="FFFFFF"/>
              </a:solidFill>
            </a:endParaRPr>
          </a:p>
          <a:p>
            <a:pPr marL="0" lvl="0" indent="0" algn="l" rtl="0">
              <a:spcBef>
                <a:spcPts val="0"/>
              </a:spcBef>
              <a:spcAft>
                <a:spcPts val="0"/>
              </a:spcAft>
              <a:buNone/>
            </a:pPr>
            <a:r>
              <a:rPr lang="en-US" sz="1200" b="1">
                <a:solidFill>
                  <a:srgbClr val="FFFFFF"/>
                </a:solidFill>
              </a:rPr>
              <a:t>Content Mining</a:t>
            </a:r>
            <a:endParaRPr sz="1200" b="1">
              <a:solidFill>
                <a:srgbClr val="FFFFFF"/>
              </a:solidFill>
            </a:endParaRPr>
          </a:p>
        </p:txBody>
      </p:sp>
      <p:pic>
        <p:nvPicPr>
          <p:cNvPr id="480" name="Google Shape;480;p67"/>
          <p:cNvPicPr preferRelativeResize="0"/>
          <p:nvPr/>
        </p:nvPicPr>
        <p:blipFill>
          <a:blip r:embed="rId3">
            <a:alphaModFix/>
          </a:blip>
          <a:stretch>
            <a:fillRect/>
          </a:stretch>
        </p:blipFill>
        <p:spPr>
          <a:xfrm>
            <a:off x="3477200" y="2419994"/>
            <a:ext cx="2004075" cy="1311168"/>
          </a:xfrm>
          <a:prstGeom prst="rect">
            <a:avLst/>
          </a:prstGeom>
          <a:noFill/>
          <a:ln>
            <a:noFill/>
          </a:ln>
        </p:spPr>
      </p:pic>
      <p:cxnSp>
        <p:nvCxnSpPr>
          <p:cNvPr id="481" name="Google Shape;481;p67"/>
          <p:cNvCxnSpPr>
            <a:stCxn id="480" idx="0"/>
          </p:cNvCxnSpPr>
          <p:nvPr/>
        </p:nvCxnSpPr>
        <p:spPr>
          <a:xfrm rot="10800000" flipH="1">
            <a:off x="4479238" y="2164394"/>
            <a:ext cx="19500" cy="255600"/>
          </a:xfrm>
          <a:prstGeom prst="straightConnector1">
            <a:avLst/>
          </a:prstGeom>
          <a:noFill/>
          <a:ln w="9525" cap="flat" cmpd="sng">
            <a:solidFill>
              <a:srgbClr val="FFFFFF"/>
            </a:solidFill>
            <a:prstDash val="solid"/>
            <a:round/>
            <a:headEnd type="none" w="med" len="med"/>
            <a:tailEnd type="none" w="med" len="med"/>
          </a:ln>
        </p:spPr>
      </p:cxnSp>
      <p:cxnSp>
        <p:nvCxnSpPr>
          <p:cNvPr id="482" name="Google Shape;482;p67"/>
          <p:cNvCxnSpPr/>
          <p:nvPr/>
        </p:nvCxnSpPr>
        <p:spPr>
          <a:xfrm flipH="1">
            <a:off x="2952650" y="2551125"/>
            <a:ext cx="758700" cy="11100"/>
          </a:xfrm>
          <a:prstGeom prst="straightConnector1">
            <a:avLst/>
          </a:prstGeom>
          <a:noFill/>
          <a:ln w="9525" cap="flat" cmpd="sng">
            <a:solidFill>
              <a:srgbClr val="FFFFFF"/>
            </a:solidFill>
            <a:prstDash val="solid"/>
            <a:round/>
            <a:headEnd type="none" w="med" len="med"/>
            <a:tailEnd type="none" w="med" len="med"/>
          </a:ln>
        </p:spPr>
      </p:cxnSp>
      <p:cxnSp>
        <p:nvCxnSpPr>
          <p:cNvPr id="483" name="Google Shape;483;p67"/>
          <p:cNvCxnSpPr/>
          <p:nvPr/>
        </p:nvCxnSpPr>
        <p:spPr>
          <a:xfrm flipH="1">
            <a:off x="2467100" y="3075578"/>
            <a:ext cx="1162500" cy="410700"/>
          </a:xfrm>
          <a:prstGeom prst="straightConnector1">
            <a:avLst/>
          </a:prstGeom>
          <a:noFill/>
          <a:ln w="9525" cap="flat" cmpd="sng">
            <a:solidFill>
              <a:srgbClr val="FFFFFF"/>
            </a:solidFill>
            <a:prstDash val="solid"/>
            <a:round/>
            <a:headEnd type="none" w="med" len="med"/>
            <a:tailEnd type="none" w="med" len="med"/>
          </a:ln>
        </p:spPr>
      </p:cxnSp>
      <p:cxnSp>
        <p:nvCxnSpPr>
          <p:cNvPr id="484" name="Google Shape;484;p67"/>
          <p:cNvCxnSpPr/>
          <p:nvPr/>
        </p:nvCxnSpPr>
        <p:spPr>
          <a:xfrm flipH="1">
            <a:off x="3114550" y="3710550"/>
            <a:ext cx="531900" cy="613800"/>
          </a:xfrm>
          <a:prstGeom prst="straightConnector1">
            <a:avLst/>
          </a:prstGeom>
          <a:noFill/>
          <a:ln w="9525" cap="flat" cmpd="sng">
            <a:solidFill>
              <a:srgbClr val="FFFFFF"/>
            </a:solidFill>
            <a:prstDash val="solid"/>
            <a:round/>
            <a:headEnd type="none" w="med" len="med"/>
            <a:tailEnd type="none" w="med" len="med"/>
          </a:ln>
        </p:spPr>
      </p:cxnSp>
      <p:cxnSp>
        <p:nvCxnSpPr>
          <p:cNvPr id="485" name="Google Shape;485;p67"/>
          <p:cNvCxnSpPr/>
          <p:nvPr/>
        </p:nvCxnSpPr>
        <p:spPr>
          <a:xfrm>
            <a:off x="5132775" y="3744750"/>
            <a:ext cx="572700" cy="446100"/>
          </a:xfrm>
          <a:prstGeom prst="straightConnector1">
            <a:avLst/>
          </a:prstGeom>
          <a:noFill/>
          <a:ln w="9525" cap="flat" cmpd="sng">
            <a:solidFill>
              <a:srgbClr val="FFFFFF"/>
            </a:solidFill>
            <a:prstDash val="solid"/>
            <a:round/>
            <a:headEnd type="none" w="med" len="med"/>
            <a:tailEnd type="none" w="med" len="med"/>
          </a:ln>
        </p:spPr>
      </p:cxnSp>
      <p:cxnSp>
        <p:nvCxnSpPr>
          <p:cNvPr id="486" name="Google Shape;486;p67"/>
          <p:cNvCxnSpPr>
            <a:endCxn id="470" idx="1"/>
          </p:cNvCxnSpPr>
          <p:nvPr/>
        </p:nvCxnSpPr>
        <p:spPr>
          <a:xfrm rot="10800000" flipH="1">
            <a:off x="5496000" y="2299050"/>
            <a:ext cx="723600" cy="415500"/>
          </a:xfrm>
          <a:prstGeom prst="straightConnector1">
            <a:avLst/>
          </a:prstGeom>
          <a:noFill/>
          <a:ln w="9525" cap="flat" cmpd="sng">
            <a:solidFill>
              <a:srgbClr val="FFFFFF"/>
            </a:solidFill>
            <a:prstDash val="solid"/>
            <a:round/>
            <a:headEnd type="none" w="med" len="med"/>
            <a:tailEnd type="none" w="med" len="med"/>
          </a:ln>
        </p:spPr>
      </p:cxnSp>
      <p:cxnSp>
        <p:nvCxnSpPr>
          <p:cNvPr id="487" name="Google Shape;487;p67"/>
          <p:cNvCxnSpPr>
            <a:stCxn id="480" idx="3"/>
            <a:endCxn id="479" idx="1"/>
          </p:cNvCxnSpPr>
          <p:nvPr/>
        </p:nvCxnSpPr>
        <p:spPr>
          <a:xfrm rot="10800000" flipH="1">
            <a:off x="5481275" y="2941178"/>
            <a:ext cx="1078200" cy="134400"/>
          </a:xfrm>
          <a:prstGeom prst="straightConnector1">
            <a:avLst/>
          </a:prstGeom>
          <a:noFill/>
          <a:ln w="9525" cap="flat" cmpd="sng">
            <a:solidFill>
              <a:srgbClr val="FFFFFF"/>
            </a:solidFill>
            <a:prstDash val="solid"/>
            <a:round/>
            <a:headEnd type="none" w="med" len="med"/>
            <a:tailEnd type="none" w="med" len="med"/>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68" title="Greg Cut 2.mp4">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9"/>
          <p:cNvSpPr/>
          <p:nvPr/>
        </p:nvSpPr>
        <p:spPr>
          <a:xfrm>
            <a:off x="0" y="0"/>
            <a:ext cx="4600953" cy="5143498"/>
          </a:xfrm>
          <a:prstGeom prst="rect">
            <a:avLst/>
          </a:prstGeom>
          <a:noFill/>
          <a:ln>
            <a:noFill/>
          </a:ln>
        </p:spPr>
      </p:sp>
      <p:pic>
        <p:nvPicPr>
          <p:cNvPr id="500" name="Google Shape;500;p69"/>
          <p:cNvPicPr preferRelativeResize="0"/>
          <p:nvPr/>
        </p:nvPicPr>
        <p:blipFill>
          <a:blip r:embed="rId3">
            <a:alphaModFix/>
          </a:blip>
          <a:stretch>
            <a:fillRect/>
          </a:stretch>
        </p:blipFill>
        <p:spPr>
          <a:xfrm>
            <a:off x="0" y="0"/>
            <a:ext cx="7106275" cy="51435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0"/>
          <p:cNvSpPr txBox="1">
            <a:spLocks noGrp="1"/>
          </p:cNvSpPr>
          <p:nvPr>
            <p:ph type="title"/>
          </p:nvPr>
        </p:nvSpPr>
        <p:spPr>
          <a:xfrm>
            <a:off x="423500" y="1357750"/>
            <a:ext cx="7431300" cy="62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a:t>A Gateway to the Community</a:t>
            </a:r>
            <a:endParaRPr sz="3000" b="1"/>
          </a:p>
        </p:txBody>
      </p:sp>
      <p:pic>
        <p:nvPicPr>
          <p:cNvPr id="507" name="Google Shape;507;p70"/>
          <p:cNvPicPr preferRelativeResize="0"/>
          <p:nvPr/>
        </p:nvPicPr>
        <p:blipFill rotWithShape="1">
          <a:blip r:embed="rId3">
            <a:alphaModFix/>
          </a:blip>
          <a:srcRect t="-1600" b="1600"/>
          <a:stretch/>
        </p:blipFill>
        <p:spPr>
          <a:xfrm>
            <a:off x="0" y="2171625"/>
            <a:ext cx="9143999" cy="29718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1"/>
          <p:cNvSpPr txBox="1">
            <a:spLocks noGrp="1"/>
          </p:cNvSpPr>
          <p:nvPr>
            <p:ph type="title" idx="2"/>
          </p:nvPr>
        </p:nvSpPr>
        <p:spPr>
          <a:xfrm>
            <a:off x="4811200" y="2710500"/>
            <a:ext cx="4231200" cy="1272000"/>
          </a:xfrm>
          <a:prstGeom prst="rect">
            <a:avLst/>
          </a:prstGeom>
        </p:spPr>
        <p:txBody>
          <a:bodyPr spcFirstLastPara="1" wrap="square" lIns="91425" tIns="91425" rIns="91425" bIns="91425" anchor="t" anchorCtr="0">
            <a:noAutofit/>
          </a:bodyPr>
          <a:lstStyle/>
          <a:p>
            <a:pPr marL="457200" lvl="0" indent="-304800" algn="l" rtl="0">
              <a:spcBef>
                <a:spcPts val="360"/>
              </a:spcBef>
              <a:spcAft>
                <a:spcPts val="0"/>
              </a:spcAft>
              <a:buClr>
                <a:srgbClr val="FFFFFF"/>
              </a:buClr>
              <a:buSzPts val="1200"/>
              <a:buChar char="●"/>
            </a:pPr>
            <a:r>
              <a:rPr lang="en-US" sz="1200"/>
              <a:t>~9,000 attendees in 2018</a:t>
            </a:r>
            <a:br>
              <a:rPr lang="en-US" sz="1200"/>
            </a:br>
            <a:endParaRPr sz="1200"/>
          </a:p>
          <a:p>
            <a:pPr marL="457200" lvl="0" indent="-304800" algn="l" rtl="0">
              <a:spcBef>
                <a:spcPts val="360"/>
              </a:spcBef>
              <a:spcAft>
                <a:spcPts val="0"/>
              </a:spcAft>
              <a:buClr>
                <a:srgbClr val="FFFFFF"/>
              </a:buClr>
              <a:buSzPts val="1200"/>
              <a:buChar char="●"/>
            </a:pPr>
            <a:r>
              <a:rPr lang="en-US" sz="1200"/>
              <a:t>97 programs in 2018 </a:t>
            </a:r>
            <a:br>
              <a:rPr lang="en-US" sz="1200"/>
            </a:br>
            <a:endParaRPr sz="1200"/>
          </a:p>
          <a:p>
            <a:pPr marL="457200" lvl="0" indent="-304800" algn="l" rtl="0">
              <a:spcBef>
                <a:spcPts val="360"/>
              </a:spcBef>
              <a:spcAft>
                <a:spcPts val="0"/>
              </a:spcAft>
              <a:buClr>
                <a:srgbClr val="FFFFFF"/>
              </a:buClr>
              <a:buSzPts val="1200"/>
              <a:buChar char="●"/>
            </a:pPr>
            <a:r>
              <a:rPr lang="en-US" sz="1200"/>
              <a:t>Up 424% over the last five years</a:t>
            </a:r>
            <a:br>
              <a:rPr lang="en-US" sz="1200">
                <a:solidFill>
                  <a:srgbClr val="FFFFFF"/>
                </a:solidFill>
              </a:rPr>
            </a:br>
            <a:endParaRPr sz="1200">
              <a:solidFill>
                <a:srgbClr val="FFFFFF"/>
              </a:solidFill>
            </a:endParaRPr>
          </a:p>
        </p:txBody>
      </p:sp>
      <p:sp>
        <p:nvSpPr>
          <p:cNvPr id="514" name="Google Shape;514;p71"/>
          <p:cNvSpPr txBox="1">
            <a:spLocks noGrp="1"/>
          </p:cNvSpPr>
          <p:nvPr>
            <p:ph type="title" idx="2"/>
          </p:nvPr>
        </p:nvSpPr>
        <p:spPr>
          <a:xfrm>
            <a:off x="4816250" y="2090500"/>
            <a:ext cx="4231200" cy="644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t>Programming and Outreach</a:t>
            </a:r>
            <a:endParaRPr/>
          </a:p>
        </p:txBody>
      </p:sp>
      <p:pic>
        <p:nvPicPr>
          <p:cNvPr id="515" name="Google Shape;515;p71"/>
          <p:cNvPicPr preferRelativeResize="0"/>
          <p:nvPr/>
        </p:nvPicPr>
        <p:blipFill rotWithShape="1">
          <a:blip r:embed="rId3">
            <a:alphaModFix/>
          </a:blip>
          <a:srcRect l="22703" r="18889"/>
          <a:stretch/>
        </p:blipFill>
        <p:spPr>
          <a:xfrm>
            <a:off x="0" y="0"/>
            <a:ext cx="4543723" cy="514350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72"/>
          <p:cNvSpPr txBox="1">
            <a:spLocks noGrp="1"/>
          </p:cNvSpPr>
          <p:nvPr>
            <p:ph type="title" idx="2"/>
          </p:nvPr>
        </p:nvSpPr>
        <p:spPr>
          <a:xfrm>
            <a:off x="4811200" y="1948500"/>
            <a:ext cx="3854400" cy="2664300"/>
          </a:xfrm>
          <a:prstGeom prst="rect">
            <a:avLst/>
          </a:prstGeom>
        </p:spPr>
        <p:txBody>
          <a:bodyPr spcFirstLastPara="1" wrap="square" lIns="91425" tIns="91425" rIns="91425" bIns="91425" anchor="t" anchorCtr="0">
            <a:noAutofit/>
          </a:bodyPr>
          <a:lstStyle/>
          <a:p>
            <a:pPr marL="457200" lvl="0" indent="-304800" algn="l" rtl="0">
              <a:spcBef>
                <a:spcPts val="360"/>
              </a:spcBef>
              <a:spcAft>
                <a:spcPts val="0"/>
              </a:spcAft>
              <a:buClr>
                <a:srgbClr val="FFFFFF"/>
              </a:buClr>
              <a:buSzPts val="1200"/>
              <a:buChar char="●"/>
            </a:pPr>
            <a:r>
              <a:rPr lang="en-US" sz="1200">
                <a:solidFill>
                  <a:srgbClr val="FFFFFF"/>
                </a:solidFill>
              </a:rPr>
              <a:t>Forum for NC State researchers to share their visualization work and discuss topics of interest</a:t>
            </a:r>
            <a:br>
              <a:rPr lang="en-US" sz="1200">
                <a:solidFill>
                  <a:srgbClr val="FFFFFF"/>
                </a:solidFill>
              </a:rPr>
            </a:br>
            <a:endParaRPr sz="1200">
              <a:solidFill>
                <a:srgbClr val="FFFFFF"/>
              </a:solidFill>
            </a:endParaRPr>
          </a:p>
          <a:p>
            <a:pPr marL="457200" lvl="0" indent="-304800" algn="l" rtl="0">
              <a:spcBef>
                <a:spcPts val="360"/>
              </a:spcBef>
              <a:spcAft>
                <a:spcPts val="0"/>
              </a:spcAft>
              <a:buClr>
                <a:srgbClr val="FFFFFF"/>
              </a:buClr>
              <a:buSzPts val="1200"/>
              <a:buChar char="●"/>
            </a:pPr>
            <a:r>
              <a:rPr lang="en-US" sz="1200">
                <a:solidFill>
                  <a:srgbClr val="FFFFFF"/>
                </a:solidFill>
              </a:rPr>
              <a:t>Presented by the Libraries in one of our state-of-the-art high-tech spaces like the Tea</a:t>
            </a:r>
            <a:r>
              <a:rPr lang="en-US" sz="1200"/>
              <a:t>ching &amp; Visualization Lab</a:t>
            </a:r>
            <a:br>
              <a:rPr lang="en-US" sz="1200">
                <a:solidFill>
                  <a:srgbClr val="FFFFFF"/>
                </a:solidFill>
              </a:rPr>
            </a:br>
            <a:r>
              <a:rPr lang="en-US" sz="1200">
                <a:solidFill>
                  <a:srgbClr val="FFFFFF"/>
                </a:solidFill>
              </a:rPr>
              <a:t> </a:t>
            </a:r>
            <a:endParaRPr sz="1200">
              <a:solidFill>
                <a:srgbClr val="FFFFFF"/>
              </a:solidFill>
            </a:endParaRPr>
          </a:p>
          <a:p>
            <a:pPr marL="457200" lvl="0" indent="-304800" algn="l" rtl="0">
              <a:spcBef>
                <a:spcPts val="360"/>
              </a:spcBef>
              <a:spcAft>
                <a:spcPts val="0"/>
              </a:spcAft>
              <a:buClr>
                <a:srgbClr val="FFFFFF"/>
              </a:buClr>
              <a:buSzPts val="1200"/>
              <a:buChar char="●"/>
            </a:pPr>
            <a:r>
              <a:rPr lang="en-US" sz="1200">
                <a:solidFill>
                  <a:srgbClr val="FFFFFF"/>
                </a:solidFill>
              </a:rPr>
              <a:t>Coffee &amp; Viz programs are free and open to the public</a:t>
            </a:r>
            <a:br>
              <a:rPr lang="en-US" sz="1200">
                <a:solidFill>
                  <a:srgbClr val="FFFFFF"/>
                </a:solidFill>
              </a:rPr>
            </a:br>
            <a:r>
              <a:rPr lang="en-US" sz="1200">
                <a:solidFill>
                  <a:srgbClr val="FFFFFF"/>
                </a:solidFill>
              </a:rPr>
              <a:t> </a:t>
            </a:r>
            <a:endParaRPr sz="1200">
              <a:solidFill>
                <a:srgbClr val="FFFFFF"/>
              </a:solidFill>
            </a:endParaRPr>
          </a:p>
          <a:p>
            <a:pPr marL="457200" lvl="0" indent="-304800" algn="l" rtl="0">
              <a:spcBef>
                <a:spcPts val="360"/>
              </a:spcBef>
              <a:spcAft>
                <a:spcPts val="0"/>
              </a:spcAft>
              <a:buClr>
                <a:srgbClr val="FFFFFF"/>
              </a:buClr>
              <a:buSzPts val="1200"/>
              <a:buChar char="●"/>
            </a:pPr>
            <a:r>
              <a:rPr lang="en-US" sz="1200">
                <a:solidFill>
                  <a:srgbClr val="FFFFFF"/>
                </a:solidFill>
              </a:rPr>
              <a:t>NC State Visualization Interest Group</a:t>
            </a:r>
            <a:endParaRPr sz="1200">
              <a:solidFill>
                <a:srgbClr val="FFFFFF"/>
              </a:solidFill>
            </a:endParaRPr>
          </a:p>
        </p:txBody>
      </p:sp>
      <p:sp>
        <p:nvSpPr>
          <p:cNvPr id="522" name="Google Shape;522;p72"/>
          <p:cNvSpPr txBox="1">
            <a:spLocks noGrp="1"/>
          </p:cNvSpPr>
          <p:nvPr>
            <p:ph type="title" idx="2"/>
          </p:nvPr>
        </p:nvSpPr>
        <p:spPr>
          <a:xfrm>
            <a:off x="4816250" y="1404700"/>
            <a:ext cx="4231200" cy="644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t>Coffee &amp; Viz</a:t>
            </a:r>
            <a:endParaRPr/>
          </a:p>
        </p:txBody>
      </p:sp>
      <p:pic>
        <p:nvPicPr>
          <p:cNvPr id="523" name="Google Shape;523;p72"/>
          <p:cNvPicPr preferRelativeResize="0"/>
          <p:nvPr/>
        </p:nvPicPr>
        <p:blipFill rotWithShape="1">
          <a:blip r:embed="rId3">
            <a:alphaModFix/>
          </a:blip>
          <a:srcRect l="27616" r="13971"/>
          <a:stretch/>
        </p:blipFill>
        <p:spPr>
          <a:xfrm>
            <a:off x="0" y="0"/>
            <a:ext cx="4553670" cy="5143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73"/>
          <p:cNvPicPr preferRelativeResize="0"/>
          <p:nvPr/>
        </p:nvPicPr>
        <p:blipFill rotWithShape="1">
          <a:blip r:embed="rId3">
            <a:alphaModFix/>
          </a:blip>
          <a:srcRect l="20561" r="20555"/>
          <a:stretch/>
        </p:blipFill>
        <p:spPr>
          <a:xfrm>
            <a:off x="0" y="0"/>
            <a:ext cx="4543425" cy="5143498"/>
          </a:xfrm>
          <a:prstGeom prst="rect">
            <a:avLst/>
          </a:prstGeom>
          <a:noFill/>
          <a:ln>
            <a:noFill/>
          </a:ln>
        </p:spPr>
      </p:pic>
      <p:sp>
        <p:nvSpPr>
          <p:cNvPr id="530" name="Google Shape;530;p73"/>
          <p:cNvSpPr txBox="1">
            <a:spLocks noGrp="1"/>
          </p:cNvSpPr>
          <p:nvPr>
            <p:ph type="title" idx="2"/>
          </p:nvPr>
        </p:nvSpPr>
        <p:spPr>
          <a:xfrm>
            <a:off x="4811200" y="2253300"/>
            <a:ext cx="4231200" cy="1213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solidFill>
                <a:srgbClr val="FFFFFF"/>
              </a:solidFill>
            </a:endParaRPr>
          </a:p>
          <a:p>
            <a:pPr marL="457200" lvl="0" indent="-304800" algn="l" rtl="0">
              <a:lnSpc>
                <a:spcPct val="115000"/>
              </a:lnSpc>
              <a:spcBef>
                <a:spcPts val="0"/>
              </a:spcBef>
              <a:spcAft>
                <a:spcPts val="0"/>
              </a:spcAft>
              <a:buClr>
                <a:srgbClr val="FFFFFF"/>
              </a:buClr>
              <a:buSzPts val="1200"/>
              <a:buChar char="●"/>
            </a:pPr>
            <a:r>
              <a:rPr lang="en-US" sz="1200"/>
              <a:t>A collaboration with the College of Sciences</a:t>
            </a:r>
            <a:br>
              <a:rPr lang="en-US" sz="1200">
                <a:solidFill>
                  <a:srgbClr val="FFFFFF"/>
                </a:solidFill>
              </a:rPr>
            </a:br>
            <a:endParaRPr sz="1200">
              <a:solidFill>
                <a:srgbClr val="FFFFFF"/>
              </a:solidFill>
            </a:endParaRPr>
          </a:p>
          <a:p>
            <a:pPr marL="457200" lvl="0" indent="-304800" algn="l" rtl="0">
              <a:spcBef>
                <a:spcPts val="360"/>
              </a:spcBef>
              <a:spcAft>
                <a:spcPts val="0"/>
              </a:spcAft>
              <a:buClr>
                <a:srgbClr val="FFFFFF"/>
              </a:buClr>
              <a:buSzPts val="1200"/>
              <a:buChar char="●"/>
            </a:pPr>
            <a:r>
              <a:rPr lang="en-US" sz="1200"/>
              <a:t>800+ community attendees</a:t>
            </a:r>
            <a:br>
              <a:rPr lang="en-US" sz="1200"/>
            </a:br>
            <a:endParaRPr sz="1200"/>
          </a:p>
          <a:p>
            <a:pPr marL="457200" lvl="0" indent="-304800" algn="l" rtl="0">
              <a:spcBef>
                <a:spcPts val="360"/>
              </a:spcBef>
              <a:spcAft>
                <a:spcPts val="0"/>
              </a:spcAft>
              <a:buClr>
                <a:srgbClr val="FFFFFF"/>
              </a:buClr>
              <a:buSzPts val="1200"/>
              <a:buChar char="●"/>
            </a:pPr>
            <a:r>
              <a:rPr lang="en-US" sz="1200"/>
              <a:t>Attendees engaged with research principles, methods, and tools, such as virtual reality technology.</a:t>
            </a:r>
            <a:endParaRPr sz="1200">
              <a:solidFill>
                <a:srgbClr val="FFFFFF"/>
              </a:solidFill>
            </a:endParaRPr>
          </a:p>
        </p:txBody>
      </p:sp>
      <p:sp>
        <p:nvSpPr>
          <p:cNvPr id="531" name="Google Shape;531;p73"/>
          <p:cNvSpPr txBox="1">
            <a:spLocks noGrp="1"/>
          </p:cNvSpPr>
          <p:nvPr>
            <p:ph type="title" idx="2"/>
          </p:nvPr>
        </p:nvSpPr>
        <p:spPr>
          <a:xfrm>
            <a:off x="4816250" y="1328500"/>
            <a:ext cx="4231200" cy="1013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t>State of the Sciences LIVE</a:t>
            </a:r>
            <a:br>
              <a:rPr lang="en-US"/>
            </a:br>
            <a:r>
              <a:rPr lang="en-US"/>
              <a:t>at the Library</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4"/>
          <p:cNvSpPr txBox="1">
            <a:spLocks noGrp="1"/>
          </p:cNvSpPr>
          <p:nvPr>
            <p:ph type="title" idx="2"/>
          </p:nvPr>
        </p:nvSpPr>
        <p:spPr>
          <a:xfrm>
            <a:off x="4658800" y="1719900"/>
            <a:ext cx="4231200" cy="3453300"/>
          </a:xfrm>
          <a:prstGeom prst="rect">
            <a:avLst/>
          </a:prstGeom>
        </p:spPr>
        <p:txBody>
          <a:bodyPr spcFirstLastPara="1" wrap="square" lIns="91425" tIns="91425" rIns="91425" bIns="91425" anchor="t" anchorCtr="0">
            <a:noAutofit/>
          </a:bodyPr>
          <a:lstStyle/>
          <a:p>
            <a:pPr marL="457200" lvl="0" indent="-304800" algn="l" rtl="0">
              <a:spcBef>
                <a:spcPts val="360"/>
              </a:spcBef>
              <a:spcAft>
                <a:spcPts val="0"/>
              </a:spcAft>
              <a:buClr>
                <a:srgbClr val="FFFFFF"/>
              </a:buClr>
              <a:buSzPts val="1200"/>
              <a:buChar char="●"/>
            </a:pPr>
            <a:r>
              <a:rPr lang="en-US" sz="1200">
                <a:solidFill>
                  <a:srgbClr val="FFFFFF"/>
                </a:solidFill>
              </a:rPr>
              <a:t>Dr. Martin Luther King’s impact was experienced and understood anew at NC State University through a series of public events.</a:t>
            </a:r>
            <a:br>
              <a:rPr lang="en-US" sz="1200">
                <a:solidFill>
                  <a:srgbClr val="FFFFFF"/>
                </a:solidFill>
              </a:rPr>
            </a:br>
            <a:endParaRPr sz="1200">
              <a:solidFill>
                <a:srgbClr val="FFFFFF"/>
              </a:solidFill>
            </a:endParaRPr>
          </a:p>
          <a:p>
            <a:pPr marL="457200" lvl="0" indent="-304800" algn="l" rtl="0">
              <a:spcBef>
                <a:spcPts val="360"/>
              </a:spcBef>
              <a:spcAft>
                <a:spcPts val="0"/>
              </a:spcAft>
              <a:buClr>
                <a:srgbClr val="FFFFFF"/>
              </a:buClr>
              <a:buSzPts val="1200"/>
              <a:buChar char="●"/>
            </a:pPr>
            <a:r>
              <a:rPr lang="en-US" sz="1200">
                <a:solidFill>
                  <a:srgbClr val="FFFFFF"/>
                </a:solidFill>
              </a:rPr>
              <a:t>A performance by renowned actors Danny Glover and Felix Justice—as Dr. King and Harlem Renaissance poet Langston Hughes</a:t>
            </a:r>
            <a:br>
              <a:rPr lang="en-US" sz="1200">
                <a:solidFill>
                  <a:srgbClr val="FFFFFF"/>
                </a:solidFill>
              </a:rPr>
            </a:br>
            <a:endParaRPr sz="1200">
              <a:solidFill>
                <a:srgbClr val="FFFFFF"/>
              </a:solidFill>
            </a:endParaRPr>
          </a:p>
          <a:p>
            <a:pPr marL="457200" lvl="0" indent="-304800" algn="l" rtl="0">
              <a:spcBef>
                <a:spcPts val="360"/>
              </a:spcBef>
              <a:spcAft>
                <a:spcPts val="0"/>
              </a:spcAft>
              <a:buClr>
                <a:srgbClr val="FFFFFF"/>
              </a:buClr>
              <a:buSzPts val="1200"/>
              <a:buChar char="●"/>
            </a:pPr>
            <a:r>
              <a:rPr lang="en-US" sz="1200">
                <a:solidFill>
                  <a:srgbClr val="FFFFFF"/>
                </a:solidFill>
              </a:rPr>
              <a:t>An immersive experience at the James B. Hunt Jr. Library showcasing three innovative projects by Dr. Jason Miller and Dr. Victoria Gallagher</a:t>
            </a:r>
            <a:br>
              <a:rPr lang="en-US" sz="1200">
                <a:solidFill>
                  <a:srgbClr val="FFFFFF"/>
                </a:solidFill>
              </a:rPr>
            </a:br>
            <a:endParaRPr sz="1200">
              <a:solidFill>
                <a:srgbClr val="FFFFFF"/>
              </a:solidFill>
            </a:endParaRPr>
          </a:p>
          <a:p>
            <a:pPr marL="457200" lvl="0" indent="-304800" algn="l" rtl="0">
              <a:spcBef>
                <a:spcPts val="360"/>
              </a:spcBef>
              <a:spcAft>
                <a:spcPts val="0"/>
              </a:spcAft>
              <a:buClr>
                <a:srgbClr val="FFFFFF"/>
              </a:buClr>
              <a:buSzPts val="1200"/>
              <a:buChar char="●"/>
            </a:pPr>
            <a:r>
              <a:rPr lang="en-US" sz="1200">
                <a:solidFill>
                  <a:srgbClr val="FFFFFF"/>
                </a:solidFill>
              </a:rPr>
              <a:t>Conversation with Pulitzer Prize-winner David Garrow and art work by Synthia SAINT JAMES</a:t>
            </a:r>
            <a:endParaRPr sz="1200">
              <a:solidFill>
                <a:srgbClr val="FFFFFF"/>
              </a:solidFill>
            </a:endParaRPr>
          </a:p>
        </p:txBody>
      </p:sp>
      <p:sp>
        <p:nvSpPr>
          <p:cNvPr id="538" name="Google Shape;538;p74"/>
          <p:cNvSpPr txBox="1">
            <a:spLocks noGrp="1"/>
          </p:cNvSpPr>
          <p:nvPr>
            <p:ph type="title" idx="2"/>
          </p:nvPr>
        </p:nvSpPr>
        <p:spPr>
          <a:xfrm>
            <a:off x="4663850" y="1099900"/>
            <a:ext cx="4231200" cy="644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t>Experiencing King</a:t>
            </a:r>
            <a:endParaRPr/>
          </a:p>
        </p:txBody>
      </p:sp>
      <p:pic>
        <p:nvPicPr>
          <p:cNvPr id="539" name="Google Shape;539;p74"/>
          <p:cNvPicPr preferRelativeResize="0"/>
          <p:nvPr/>
        </p:nvPicPr>
        <p:blipFill rotWithShape="1">
          <a:blip r:embed="rId3">
            <a:alphaModFix/>
          </a:blip>
          <a:srcRect l="23264" r="16527"/>
          <a:stretch/>
        </p:blipFill>
        <p:spPr>
          <a:xfrm>
            <a:off x="0" y="0"/>
            <a:ext cx="4525675" cy="51434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75"/>
          <p:cNvSpPr txBox="1">
            <a:spLocks noGrp="1"/>
          </p:cNvSpPr>
          <p:nvPr>
            <p:ph type="title" idx="2"/>
          </p:nvPr>
        </p:nvSpPr>
        <p:spPr>
          <a:xfrm>
            <a:off x="4658800" y="1831400"/>
            <a:ext cx="4231200" cy="2977200"/>
          </a:xfrm>
          <a:prstGeom prst="rect">
            <a:avLst/>
          </a:prstGeom>
        </p:spPr>
        <p:txBody>
          <a:bodyPr spcFirstLastPara="1" wrap="square" lIns="91425" tIns="91425" rIns="91425" bIns="91425" anchor="t" anchorCtr="0">
            <a:noAutofit/>
          </a:bodyPr>
          <a:lstStyle/>
          <a:p>
            <a:pPr marL="457200" lvl="0" indent="-304800" algn="l" rtl="0">
              <a:spcBef>
                <a:spcPts val="360"/>
              </a:spcBef>
              <a:spcAft>
                <a:spcPts val="0"/>
              </a:spcAft>
              <a:buClr>
                <a:srgbClr val="FFFFFF"/>
              </a:buClr>
              <a:buSzPts val="1200"/>
              <a:buChar char="●"/>
            </a:pPr>
            <a:r>
              <a:rPr lang="en-US" sz="1200"/>
              <a:t>Physical and digital platforms</a:t>
            </a:r>
            <a:br>
              <a:rPr lang="en-US" sz="1200"/>
            </a:br>
            <a:endParaRPr sz="1200"/>
          </a:p>
          <a:p>
            <a:pPr marL="457200" lvl="0" indent="-304800" algn="l" rtl="0">
              <a:spcBef>
                <a:spcPts val="360"/>
              </a:spcBef>
              <a:spcAft>
                <a:spcPts val="0"/>
              </a:spcAft>
              <a:buClr>
                <a:srgbClr val="FFFFFF"/>
              </a:buClr>
              <a:buSzPts val="1200"/>
              <a:buChar char="●"/>
            </a:pPr>
            <a:r>
              <a:rPr lang="en-US" sz="1200">
                <a:solidFill>
                  <a:srgbClr val="FFFFFF"/>
                </a:solidFill>
              </a:rPr>
              <a:t>Hill Library Gallery and Hunt Library video walls</a:t>
            </a:r>
            <a:endParaRPr sz="1200">
              <a:solidFill>
                <a:srgbClr val="FFFFFF"/>
              </a:solidFill>
            </a:endParaRPr>
          </a:p>
          <a:p>
            <a:pPr marL="457200" lvl="0" indent="0" algn="l" rtl="0">
              <a:spcBef>
                <a:spcPts val="360"/>
              </a:spcBef>
              <a:spcAft>
                <a:spcPts val="0"/>
              </a:spcAft>
              <a:buNone/>
            </a:pPr>
            <a:endParaRPr sz="1200">
              <a:solidFill>
                <a:srgbClr val="FFFFFF"/>
              </a:solidFill>
            </a:endParaRPr>
          </a:p>
          <a:p>
            <a:pPr marL="457200" lvl="0" indent="-304800" algn="l" rtl="0">
              <a:spcBef>
                <a:spcPts val="360"/>
              </a:spcBef>
              <a:spcAft>
                <a:spcPts val="0"/>
              </a:spcAft>
              <a:buClr>
                <a:srgbClr val="FFFFFF"/>
              </a:buClr>
              <a:buSzPts val="1200"/>
              <a:buChar char="●"/>
            </a:pPr>
            <a:r>
              <a:rPr lang="en-US" sz="1200">
                <a:solidFill>
                  <a:srgbClr val="FFFFFF"/>
                </a:solidFill>
              </a:rPr>
              <a:t>Hunt Library Tech Showcase and Hill Library Innovation Studio</a:t>
            </a:r>
            <a:br>
              <a:rPr lang="en-US" sz="1200">
                <a:solidFill>
                  <a:srgbClr val="FFFFFF"/>
                </a:solidFill>
              </a:rPr>
            </a:br>
            <a:endParaRPr sz="1200">
              <a:solidFill>
                <a:srgbClr val="FFFFFF"/>
              </a:solidFill>
            </a:endParaRPr>
          </a:p>
          <a:p>
            <a:pPr marL="457200" lvl="0" indent="-304800" algn="l" rtl="0">
              <a:spcBef>
                <a:spcPts val="360"/>
              </a:spcBef>
              <a:spcAft>
                <a:spcPts val="0"/>
              </a:spcAft>
              <a:buClr>
                <a:srgbClr val="FFFFFF"/>
              </a:buClr>
              <a:buSzPts val="1200"/>
              <a:buChar char="●"/>
            </a:pPr>
            <a:r>
              <a:rPr lang="en-US" sz="1200">
                <a:solidFill>
                  <a:srgbClr val="FFFFFF"/>
                </a:solidFill>
              </a:rPr>
              <a:t>Providing a platform for students and faculty to engage public and academic audiences</a:t>
            </a:r>
            <a:br>
              <a:rPr lang="en-US" sz="1200">
                <a:solidFill>
                  <a:srgbClr val="FFFFFF"/>
                </a:solidFill>
              </a:rPr>
            </a:br>
            <a:endParaRPr sz="1200">
              <a:solidFill>
                <a:srgbClr val="FFFFFF"/>
              </a:solidFill>
            </a:endParaRPr>
          </a:p>
          <a:p>
            <a:pPr marL="457200" lvl="0" indent="-304800" algn="l" rtl="0">
              <a:spcBef>
                <a:spcPts val="360"/>
              </a:spcBef>
              <a:spcAft>
                <a:spcPts val="0"/>
              </a:spcAft>
              <a:buClr>
                <a:srgbClr val="FFFFFF"/>
              </a:buClr>
              <a:buSzPts val="1200"/>
              <a:buChar char="●"/>
            </a:pPr>
            <a:r>
              <a:rPr lang="en-US" sz="1200">
                <a:solidFill>
                  <a:srgbClr val="FFFFFF"/>
                </a:solidFill>
              </a:rPr>
              <a:t>Enhancing competitiveness of grant proposals</a:t>
            </a:r>
            <a:br>
              <a:rPr lang="en-US" sz="1200">
                <a:solidFill>
                  <a:srgbClr val="FFFFFF"/>
                </a:solidFill>
              </a:rPr>
            </a:br>
            <a:endParaRPr sz="1200">
              <a:solidFill>
                <a:srgbClr val="FFFFFF"/>
              </a:solidFill>
            </a:endParaRPr>
          </a:p>
          <a:p>
            <a:pPr marL="457200" lvl="0" indent="-304800" algn="l" rtl="0">
              <a:spcBef>
                <a:spcPts val="360"/>
              </a:spcBef>
              <a:spcAft>
                <a:spcPts val="0"/>
              </a:spcAft>
              <a:buClr>
                <a:srgbClr val="FFFFFF"/>
              </a:buClr>
              <a:buSzPts val="1200"/>
              <a:buChar char="●"/>
            </a:pPr>
            <a:r>
              <a:rPr lang="en-US" sz="1200">
                <a:solidFill>
                  <a:srgbClr val="FFFFFF"/>
                </a:solidFill>
              </a:rPr>
              <a:t>Demonstrating value of research and higher education to the public</a:t>
            </a:r>
            <a:endParaRPr sz="1200">
              <a:solidFill>
                <a:srgbClr val="FFFFFF"/>
              </a:solidFill>
            </a:endParaRPr>
          </a:p>
        </p:txBody>
      </p:sp>
      <p:sp>
        <p:nvSpPr>
          <p:cNvPr id="546" name="Google Shape;546;p75"/>
          <p:cNvSpPr txBox="1">
            <a:spLocks noGrp="1"/>
          </p:cNvSpPr>
          <p:nvPr>
            <p:ph type="title" idx="2"/>
          </p:nvPr>
        </p:nvSpPr>
        <p:spPr>
          <a:xfrm>
            <a:off x="4658800" y="794350"/>
            <a:ext cx="4231200" cy="987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t>Exhibits: Showcasing Student and Faculty Work</a:t>
            </a:r>
            <a:endParaRPr/>
          </a:p>
        </p:txBody>
      </p:sp>
      <p:pic>
        <p:nvPicPr>
          <p:cNvPr id="547" name="Google Shape;547;p75"/>
          <p:cNvPicPr preferRelativeResize="0"/>
          <p:nvPr/>
        </p:nvPicPr>
        <p:blipFill rotWithShape="1">
          <a:blip r:embed="rId3">
            <a:alphaModFix/>
          </a:blip>
          <a:srcRect l="21924" t="-938" r="18756"/>
          <a:stretch/>
        </p:blipFill>
        <p:spPr>
          <a:xfrm>
            <a:off x="0" y="-55950"/>
            <a:ext cx="4534230" cy="5199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1"/>
          <p:cNvSpPr txBox="1">
            <a:spLocks noGrp="1"/>
          </p:cNvSpPr>
          <p:nvPr>
            <p:ph type="title"/>
          </p:nvPr>
        </p:nvSpPr>
        <p:spPr>
          <a:xfrm>
            <a:off x="173050" y="2253300"/>
            <a:ext cx="4231200" cy="6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Strategic Priorities</a:t>
            </a:r>
            <a:endParaRPr/>
          </a:p>
        </p:txBody>
      </p:sp>
      <p:sp>
        <p:nvSpPr>
          <p:cNvPr id="192" name="Google Shape;192;p31"/>
          <p:cNvSpPr txBox="1">
            <a:spLocks noGrp="1"/>
          </p:cNvSpPr>
          <p:nvPr>
            <p:ph type="title" idx="2"/>
          </p:nvPr>
        </p:nvSpPr>
        <p:spPr>
          <a:xfrm>
            <a:off x="4811200" y="2253300"/>
            <a:ext cx="4231200" cy="6369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FFFFFF"/>
              </a:buClr>
              <a:buSzPts val="1200"/>
              <a:buChar char="●"/>
            </a:pPr>
            <a:r>
              <a:rPr lang="en-US" sz="1200">
                <a:solidFill>
                  <a:srgbClr val="FFFFFF"/>
                </a:solidFill>
              </a:rPr>
              <a:t>To enhance student success and promote affordability</a:t>
            </a:r>
            <a:br>
              <a:rPr lang="en-US" sz="1200">
                <a:solidFill>
                  <a:srgbClr val="FFFFFF"/>
                </a:solidFill>
              </a:rPr>
            </a:br>
            <a:endParaRPr sz="1200">
              <a:solidFill>
                <a:srgbClr val="FFFFFF"/>
              </a:solidFill>
            </a:endParaRPr>
          </a:p>
          <a:p>
            <a:pPr marL="457200" lvl="0" indent="-304800" algn="l" rtl="0">
              <a:spcBef>
                <a:spcPts val="0"/>
              </a:spcBef>
              <a:spcAft>
                <a:spcPts val="0"/>
              </a:spcAft>
              <a:buClr>
                <a:srgbClr val="FFFFFF"/>
              </a:buClr>
              <a:buSzPts val="1200"/>
              <a:buChar char="●"/>
            </a:pPr>
            <a:r>
              <a:rPr lang="en-US" sz="1200">
                <a:solidFill>
                  <a:srgbClr val="FFFFFF"/>
                </a:solidFill>
              </a:rPr>
              <a:t>To provide a platform for research infrastructure</a:t>
            </a:r>
            <a:br>
              <a:rPr lang="en-US" sz="1200">
                <a:solidFill>
                  <a:srgbClr val="FFFFFF"/>
                </a:solidFill>
              </a:rPr>
            </a:br>
            <a:endParaRPr sz="1200">
              <a:solidFill>
                <a:srgbClr val="FFFFFF"/>
              </a:solidFill>
            </a:endParaRPr>
          </a:p>
          <a:p>
            <a:pPr marL="457200" lvl="0" indent="-304800" algn="l" rtl="0">
              <a:spcBef>
                <a:spcPts val="0"/>
              </a:spcBef>
              <a:spcAft>
                <a:spcPts val="0"/>
              </a:spcAft>
              <a:buClr>
                <a:srgbClr val="FFFFFF"/>
              </a:buClr>
              <a:buSzPts val="1200"/>
              <a:buChar char="●"/>
            </a:pPr>
            <a:r>
              <a:rPr lang="en-US" sz="1200">
                <a:solidFill>
                  <a:srgbClr val="FFFFFF"/>
                </a:solidFill>
              </a:rPr>
              <a:t>To be a </a:t>
            </a:r>
            <a:r>
              <a:rPr lang="en-US" sz="1200"/>
              <a:t>gateway to the community</a:t>
            </a:r>
            <a:br>
              <a:rPr lang="en-US" sz="1200">
                <a:solidFill>
                  <a:srgbClr val="FFFFFF"/>
                </a:solidFill>
              </a:rPr>
            </a:br>
            <a:endParaRPr sz="1200">
              <a:solidFill>
                <a:srgbClr val="FFFF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76"/>
          <p:cNvSpPr txBox="1">
            <a:spLocks noGrp="1"/>
          </p:cNvSpPr>
          <p:nvPr>
            <p:ph type="title"/>
          </p:nvPr>
        </p:nvSpPr>
        <p:spPr>
          <a:xfrm>
            <a:off x="461350" y="1275000"/>
            <a:ext cx="7431300" cy="62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a:t>Raising the Profile of NC State</a:t>
            </a:r>
            <a:endParaRPr sz="3000" b="1"/>
          </a:p>
        </p:txBody>
      </p:sp>
      <p:pic>
        <p:nvPicPr>
          <p:cNvPr id="554" name="Google Shape;554;p76"/>
          <p:cNvPicPr preferRelativeResize="0"/>
          <p:nvPr/>
        </p:nvPicPr>
        <p:blipFill rotWithShape="1">
          <a:blip r:embed="rId3">
            <a:alphaModFix/>
          </a:blip>
          <a:srcRect b="33993"/>
          <a:stretch/>
        </p:blipFill>
        <p:spPr>
          <a:xfrm>
            <a:off x="152400" y="2059125"/>
            <a:ext cx="8839203" cy="29150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77"/>
          <p:cNvSpPr txBox="1">
            <a:spLocks noGrp="1"/>
          </p:cNvSpPr>
          <p:nvPr>
            <p:ph type="title"/>
          </p:nvPr>
        </p:nvSpPr>
        <p:spPr>
          <a:xfrm>
            <a:off x="328000" y="178125"/>
            <a:ext cx="7431300" cy="669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a:t>Bringing the World to NC State</a:t>
            </a:r>
            <a:endParaRPr sz="3000" b="1"/>
          </a:p>
        </p:txBody>
      </p:sp>
      <p:pic>
        <p:nvPicPr>
          <p:cNvPr id="561" name="Google Shape;561;p77"/>
          <p:cNvPicPr preferRelativeResize="0"/>
          <p:nvPr/>
        </p:nvPicPr>
        <p:blipFill rotWithShape="1">
          <a:blip r:embed="rId3">
            <a:alphaModFix/>
          </a:blip>
          <a:srcRect t="3699" b="1674"/>
          <a:stretch/>
        </p:blipFill>
        <p:spPr>
          <a:xfrm>
            <a:off x="0" y="847725"/>
            <a:ext cx="9144000" cy="429577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78"/>
          <p:cNvSpPr txBox="1">
            <a:spLocks noGrp="1"/>
          </p:cNvSpPr>
          <p:nvPr>
            <p:ph type="title" idx="2"/>
          </p:nvPr>
        </p:nvSpPr>
        <p:spPr>
          <a:xfrm>
            <a:off x="5831075" y="2253300"/>
            <a:ext cx="2998500" cy="2128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400" i="1"/>
              <a:t>“The bookBot at N.C. State’s Hunt Library is hands down the coolest thing I saw during my visit.” </a:t>
            </a:r>
            <a:endParaRPr sz="1400" i="1"/>
          </a:p>
          <a:p>
            <a:pPr marL="457200" lvl="0" indent="0" algn="l" rtl="0">
              <a:lnSpc>
                <a:spcPct val="115000"/>
              </a:lnSpc>
              <a:spcBef>
                <a:spcPts val="0"/>
              </a:spcBef>
              <a:spcAft>
                <a:spcPts val="0"/>
              </a:spcAft>
              <a:buNone/>
            </a:pPr>
            <a:endParaRPr sz="1100"/>
          </a:p>
          <a:p>
            <a:pPr marL="0" lvl="0" indent="0" algn="r" rtl="0">
              <a:lnSpc>
                <a:spcPct val="115000"/>
              </a:lnSpc>
              <a:spcBef>
                <a:spcPts val="0"/>
              </a:spcBef>
              <a:spcAft>
                <a:spcPts val="0"/>
              </a:spcAft>
              <a:buNone/>
            </a:pPr>
            <a:r>
              <a:rPr lang="en-US" sz="1200"/>
              <a:t>— Melanie D.G. Kaplan, Jan. 16, 2019</a:t>
            </a:r>
            <a:endParaRPr sz="1200"/>
          </a:p>
          <a:p>
            <a:pPr marL="0" lvl="0" indent="0" algn="r" rtl="0">
              <a:lnSpc>
                <a:spcPct val="115000"/>
              </a:lnSpc>
              <a:spcBef>
                <a:spcPts val="0"/>
              </a:spcBef>
              <a:spcAft>
                <a:spcPts val="0"/>
              </a:spcAft>
              <a:buNone/>
            </a:pPr>
            <a:r>
              <a:rPr lang="en-US" sz="1200"/>
              <a:t>“You’re going </a:t>
            </a:r>
            <a:r>
              <a:rPr lang="en-US" sz="1200" i="1"/>
              <a:t>where</a:t>
            </a:r>
            <a:r>
              <a:rPr lang="en-US" sz="1200"/>
              <a:t>? Raleigh.”</a:t>
            </a:r>
            <a:endParaRPr sz="1200"/>
          </a:p>
        </p:txBody>
      </p:sp>
      <p:pic>
        <p:nvPicPr>
          <p:cNvPr id="568" name="Google Shape;568;p78"/>
          <p:cNvPicPr preferRelativeResize="0"/>
          <p:nvPr/>
        </p:nvPicPr>
        <p:blipFill rotWithShape="1">
          <a:blip r:embed="rId3">
            <a:alphaModFix/>
          </a:blip>
          <a:srcRect l="1204" r="27084"/>
          <a:stretch/>
        </p:blipFill>
        <p:spPr>
          <a:xfrm>
            <a:off x="0" y="0"/>
            <a:ext cx="5467350" cy="5143500"/>
          </a:xfrm>
          <a:prstGeom prst="rect">
            <a:avLst/>
          </a:prstGeom>
          <a:noFill/>
          <a:ln>
            <a:noFill/>
          </a:ln>
        </p:spPr>
      </p:pic>
      <p:pic>
        <p:nvPicPr>
          <p:cNvPr id="569" name="Google Shape;569;p78"/>
          <p:cNvPicPr preferRelativeResize="0"/>
          <p:nvPr/>
        </p:nvPicPr>
        <p:blipFill>
          <a:blip r:embed="rId4">
            <a:alphaModFix/>
          </a:blip>
          <a:stretch>
            <a:fillRect/>
          </a:stretch>
        </p:blipFill>
        <p:spPr>
          <a:xfrm>
            <a:off x="5831075" y="1688100"/>
            <a:ext cx="1947400" cy="353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2"/>
          <p:cNvSpPr txBox="1">
            <a:spLocks noGrp="1"/>
          </p:cNvSpPr>
          <p:nvPr>
            <p:ph type="title"/>
          </p:nvPr>
        </p:nvSpPr>
        <p:spPr>
          <a:xfrm>
            <a:off x="173050" y="2253300"/>
            <a:ext cx="4231200" cy="6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Strategic Priorities</a:t>
            </a:r>
            <a:endParaRPr/>
          </a:p>
        </p:txBody>
      </p:sp>
      <p:sp>
        <p:nvSpPr>
          <p:cNvPr id="199" name="Google Shape;199;p32"/>
          <p:cNvSpPr txBox="1">
            <a:spLocks noGrp="1"/>
          </p:cNvSpPr>
          <p:nvPr>
            <p:ph type="title" idx="2"/>
          </p:nvPr>
        </p:nvSpPr>
        <p:spPr>
          <a:xfrm>
            <a:off x="4811200" y="2253300"/>
            <a:ext cx="4231200" cy="6369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FFFFFF"/>
              </a:buClr>
              <a:buSzPts val="1200"/>
              <a:buChar char="●"/>
            </a:pPr>
            <a:r>
              <a:rPr lang="en-US" sz="1200">
                <a:solidFill>
                  <a:srgbClr val="FFFFFF"/>
                </a:solidFill>
              </a:rPr>
              <a:t>To enhance student success and promote affordability</a:t>
            </a:r>
            <a:br>
              <a:rPr lang="en-US" sz="1200">
                <a:solidFill>
                  <a:srgbClr val="FFFFFF"/>
                </a:solidFill>
              </a:rPr>
            </a:br>
            <a:endParaRPr sz="1200">
              <a:solidFill>
                <a:srgbClr val="FFFFFF"/>
              </a:solidFill>
            </a:endParaRPr>
          </a:p>
          <a:p>
            <a:pPr marL="457200" lvl="0" indent="-304800" algn="l" rtl="0">
              <a:spcBef>
                <a:spcPts val="0"/>
              </a:spcBef>
              <a:spcAft>
                <a:spcPts val="0"/>
              </a:spcAft>
              <a:buClr>
                <a:srgbClr val="FFFFFF"/>
              </a:buClr>
              <a:buSzPts val="1200"/>
              <a:buChar char="●"/>
            </a:pPr>
            <a:r>
              <a:rPr lang="en-US" sz="1200">
                <a:solidFill>
                  <a:srgbClr val="FFFFFF"/>
                </a:solidFill>
              </a:rPr>
              <a:t>To provide a platform for research infrastructure</a:t>
            </a:r>
            <a:br>
              <a:rPr lang="en-US" sz="1200">
                <a:solidFill>
                  <a:srgbClr val="FFFFFF"/>
                </a:solidFill>
              </a:rPr>
            </a:br>
            <a:endParaRPr sz="1200">
              <a:solidFill>
                <a:srgbClr val="FFFFFF"/>
              </a:solidFill>
            </a:endParaRPr>
          </a:p>
          <a:p>
            <a:pPr marL="457200" lvl="0" indent="-304800" algn="l" rtl="0">
              <a:spcBef>
                <a:spcPts val="0"/>
              </a:spcBef>
              <a:spcAft>
                <a:spcPts val="0"/>
              </a:spcAft>
              <a:buClr>
                <a:srgbClr val="FFFFFF"/>
              </a:buClr>
              <a:buSzPts val="1200"/>
              <a:buChar char="●"/>
            </a:pPr>
            <a:r>
              <a:rPr lang="en-US" sz="1200">
                <a:solidFill>
                  <a:schemeClr val="lt1"/>
                </a:solidFill>
              </a:rPr>
              <a:t>To be a gateway to the community</a:t>
            </a:r>
            <a:br>
              <a:rPr lang="en-US" sz="1200">
                <a:solidFill>
                  <a:srgbClr val="FFFFFF"/>
                </a:solidFill>
              </a:rPr>
            </a:br>
            <a:endParaRPr sz="1200">
              <a:solidFill>
                <a:srgbClr val="FFFFFF"/>
              </a:solidFill>
            </a:endParaRPr>
          </a:p>
          <a:p>
            <a:pPr marL="457200" lvl="0" indent="-304800" algn="l" rtl="0">
              <a:spcBef>
                <a:spcPts val="0"/>
              </a:spcBef>
              <a:spcAft>
                <a:spcPts val="0"/>
              </a:spcAft>
              <a:buClr>
                <a:srgbClr val="FFFFFF"/>
              </a:buClr>
              <a:buSzPts val="1200"/>
              <a:buChar char="●"/>
            </a:pPr>
            <a:r>
              <a:rPr lang="en-US" sz="1200">
                <a:solidFill>
                  <a:srgbClr val="FFFFFF"/>
                </a:solidFill>
              </a:rPr>
              <a:t>To raise the profile of the university</a:t>
            </a:r>
            <a:endParaRPr sz="12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33"/>
          <p:cNvPicPr preferRelativeResize="0"/>
          <p:nvPr/>
        </p:nvPicPr>
        <p:blipFill rotWithShape="1">
          <a:blip r:embed="rId3">
            <a:alphaModFix/>
          </a:blip>
          <a:srcRect l="16458" r="12138"/>
          <a:stretch/>
        </p:blipFill>
        <p:spPr>
          <a:xfrm>
            <a:off x="-61450" y="0"/>
            <a:ext cx="4591598" cy="5143500"/>
          </a:xfrm>
          <a:prstGeom prst="rect">
            <a:avLst/>
          </a:prstGeom>
          <a:noFill/>
          <a:ln>
            <a:noFill/>
          </a:ln>
        </p:spPr>
      </p:pic>
      <p:sp>
        <p:nvSpPr>
          <p:cNvPr id="206" name="Google Shape;206;p33"/>
          <p:cNvSpPr txBox="1">
            <a:spLocks noGrp="1"/>
          </p:cNvSpPr>
          <p:nvPr>
            <p:ph type="title" idx="2"/>
          </p:nvPr>
        </p:nvSpPr>
        <p:spPr>
          <a:xfrm>
            <a:off x="4811200" y="1186500"/>
            <a:ext cx="4231200" cy="6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rPr>
              <a:t>A Culture of Excellence</a:t>
            </a:r>
            <a:endParaRPr>
              <a:solidFill>
                <a:schemeClr val="lt1"/>
              </a:solidFill>
            </a:endParaRPr>
          </a:p>
        </p:txBody>
      </p:sp>
      <p:sp>
        <p:nvSpPr>
          <p:cNvPr id="207" name="Google Shape;207;p33"/>
          <p:cNvSpPr txBox="1">
            <a:spLocks noGrp="1"/>
          </p:cNvSpPr>
          <p:nvPr>
            <p:ph type="body" idx="3"/>
          </p:nvPr>
        </p:nvSpPr>
        <p:spPr>
          <a:xfrm>
            <a:off x="4915050" y="1709025"/>
            <a:ext cx="3848100" cy="27540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lt1"/>
              </a:buClr>
              <a:buSzPts val="1200"/>
              <a:buChar char="●"/>
            </a:pPr>
            <a:r>
              <a:rPr lang="en-US" sz="1200" b="1">
                <a:solidFill>
                  <a:schemeClr val="lt1"/>
                </a:solidFill>
              </a:rPr>
              <a:t>2016 IMLS National Medal for Library Service</a:t>
            </a:r>
            <a:br>
              <a:rPr lang="en-US" sz="1200" b="1">
                <a:solidFill>
                  <a:schemeClr val="lt1"/>
                </a:solidFill>
              </a:rPr>
            </a:br>
            <a:endParaRPr sz="1200" b="1">
              <a:solidFill>
                <a:schemeClr val="lt1"/>
              </a:solidFill>
            </a:endParaRPr>
          </a:p>
          <a:p>
            <a:pPr marL="457200" lvl="0" indent="-304800" algn="l" rtl="0">
              <a:spcBef>
                <a:spcPts val="0"/>
              </a:spcBef>
              <a:spcAft>
                <a:spcPts val="0"/>
              </a:spcAft>
              <a:buClr>
                <a:schemeClr val="lt1"/>
              </a:buClr>
              <a:buSzPts val="1200"/>
              <a:buChar char="●"/>
            </a:pPr>
            <a:r>
              <a:rPr lang="en-US" sz="1200" b="1">
                <a:solidFill>
                  <a:schemeClr val="lt1"/>
                </a:solidFill>
              </a:rPr>
              <a:t>2017 </a:t>
            </a:r>
            <a:r>
              <a:rPr lang="en-US" sz="1200" b="1" i="1">
                <a:solidFill>
                  <a:schemeClr val="lt1"/>
                </a:solidFill>
              </a:rPr>
              <a:t>Library Journal</a:t>
            </a:r>
            <a:r>
              <a:rPr lang="en-US" sz="1200" b="1">
                <a:solidFill>
                  <a:schemeClr val="lt1"/>
                </a:solidFill>
              </a:rPr>
              <a:t>’s “New Landmark Libraries”</a:t>
            </a:r>
            <a:br>
              <a:rPr lang="en-US" sz="1200" b="1">
                <a:solidFill>
                  <a:schemeClr val="lt1"/>
                </a:solidFill>
              </a:rPr>
            </a:br>
            <a:endParaRPr sz="1200" b="1">
              <a:solidFill>
                <a:schemeClr val="lt1"/>
              </a:solidFill>
            </a:endParaRPr>
          </a:p>
          <a:p>
            <a:pPr marL="457200" lvl="0" indent="-304800" algn="l" rtl="0">
              <a:spcBef>
                <a:spcPts val="0"/>
              </a:spcBef>
              <a:spcAft>
                <a:spcPts val="0"/>
              </a:spcAft>
              <a:buClr>
                <a:schemeClr val="lt1"/>
              </a:buClr>
              <a:buSzPts val="1200"/>
              <a:buChar char="●"/>
            </a:pPr>
            <a:r>
              <a:rPr lang="en-US" sz="1200" b="1">
                <a:solidFill>
                  <a:schemeClr val="lt1"/>
                </a:solidFill>
              </a:rPr>
              <a:t>2018 ALA “Library of the Future Award”</a:t>
            </a:r>
            <a:br>
              <a:rPr lang="en-US" sz="1200" b="1">
                <a:solidFill>
                  <a:schemeClr val="lt1"/>
                </a:solidFill>
              </a:rPr>
            </a:br>
            <a:endParaRPr sz="1200" b="1">
              <a:solidFill>
                <a:schemeClr val="lt1"/>
              </a:solidFill>
            </a:endParaRPr>
          </a:p>
          <a:p>
            <a:pPr marL="457200" lvl="0" indent="-304800" algn="l" rtl="0">
              <a:spcBef>
                <a:spcPts val="0"/>
              </a:spcBef>
              <a:spcAft>
                <a:spcPts val="0"/>
              </a:spcAft>
              <a:buClr>
                <a:schemeClr val="lt1"/>
              </a:buClr>
              <a:buSzPts val="1200"/>
              <a:buChar char="●"/>
            </a:pPr>
            <a:r>
              <a:rPr lang="en-US" sz="1200" b="1">
                <a:solidFill>
                  <a:schemeClr val="lt1"/>
                </a:solidFill>
              </a:rPr>
              <a:t>11 </a:t>
            </a:r>
            <a:r>
              <a:rPr lang="en-US" sz="1200" b="1" i="1">
                <a:solidFill>
                  <a:schemeClr val="lt1"/>
                </a:solidFill>
              </a:rPr>
              <a:t>Library Journal</a:t>
            </a:r>
            <a:r>
              <a:rPr lang="en-US" sz="1200" b="1">
                <a:solidFill>
                  <a:schemeClr val="lt1"/>
                </a:solidFill>
              </a:rPr>
              <a:t> Mover &amp; Shaker Awards—most of any academic library</a:t>
            </a:r>
            <a:br>
              <a:rPr lang="en-US" sz="1200" b="1">
                <a:solidFill>
                  <a:schemeClr val="lt1"/>
                </a:solidFill>
              </a:rPr>
            </a:br>
            <a:endParaRPr sz="1200" b="1">
              <a:solidFill>
                <a:srgbClr val="FFFFFF"/>
              </a:solidFill>
            </a:endParaRPr>
          </a:p>
          <a:p>
            <a:pPr marL="457200" lvl="0" indent="-304800" algn="l" rtl="0">
              <a:spcBef>
                <a:spcPts val="0"/>
              </a:spcBef>
              <a:spcAft>
                <a:spcPts val="0"/>
              </a:spcAft>
              <a:buClr>
                <a:schemeClr val="lt1"/>
              </a:buClr>
              <a:buSzPts val="1200"/>
              <a:buChar char="●"/>
            </a:pPr>
            <a:r>
              <a:rPr lang="en-US" sz="1200" b="1">
                <a:solidFill>
                  <a:srgbClr val="FFFFFF"/>
                </a:solidFill>
              </a:rPr>
              <a:t>Stanford Prize for Innovation in Research Libraries</a:t>
            </a:r>
            <a:br>
              <a:rPr lang="en-US" sz="1200" b="1">
                <a:solidFill>
                  <a:srgbClr val="FFFFFF"/>
                </a:solidFill>
              </a:rPr>
            </a:br>
            <a:endParaRPr sz="1200" b="1">
              <a:solidFill>
                <a:srgbClr val="FFFFFF"/>
              </a:solidFill>
            </a:endParaRPr>
          </a:p>
          <a:p>
            <a:pPr marL="457200" lvl="0" indent="-304800" algn="l" rtl="0">
              <a:spcBef>
                <a:spcPts val="0"/>
              </a:spcBef>
              <a:spcAft>
                <a:spcPts val="0"/>
              </a:spcAft>
              <a:buClr>
                <a:schemeClr val="lt1"/>
              </a:buClr>
              <a:buSzPts val="1200"/>
              <a:buChar char="●"/>
            </a:pPr>
            <a:r>
              <a:rPr lang="en-US" sz="1200" b="1">
                <a:solidFill>
                  <a:srgbClr val="FFFFFF"/>
                </a:solidFill>
              </a:rPr>
              <a:t>3 ALA Cutting-Edge Library Service Awards</a:t>
            </a:r>
            <a:endParaRPr sz="1200" b="1">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4"/>
          <p:cNvSpPr txBox="1">
            <a:spLocks noGrp="1"/>
          </p:cNvSpPr>
          <p:nvPr>
            <p:ph type="title"/>
          </p:nvPr>
        </p:nvSpPr>
        <p:spPr>
          <a:xfrm>
            <a:off x="173050" y="2253300"/>
            <a:ext cx="4231200" cy="6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Sustaining Principles</a:t>
            </a:r>
            <a:endParaRPr/>
          </a:p>
        </p:txBody>
      </p:sp>
      <p:sp>
        <p:nvSpPr>
          <p:cNvPr id="214" name="Google Shape;214;p34"/>
          <p:cNvSpPr txBox="1">
            <a:spLocks noGrp="1"/>
          </p:cNvSpPr>
          <p:nvPr>
            <p:ph type="title" idx="2"/>
          </p:nvPr>
        </p:nvSpPr>
        <p:spPr>
          <a:xfrm>
            <a:off x="4811200" y="2253300"/>
            <a:ext cx="4231200" cy="6369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FFFFFF"/>
              </a:buClr>
              <a:buSzPts val="1200"/>
              <a:buChar char="●"/>
            </a:pPr>
            <a:r>
              <a:rPr lang="en-US" sz="1200">
                <a:solidFill>
                  <a:srgbClr val="FFFFFF"/>
                </a:solidFill>
              </a:rPr>
              <a:t>To have the best staff in North America</a:t>
            </a:r>
            <a:br>
              <a:rPr lang="en-US" sz="1200">
                <a:solidFill>
                  <a:srgbClr val="FFFFFF"/>
                </a:solidFill>
              </a:rPr>
            </a:br>
            <a:endParaRPr sz="12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5"/>
          <p:cNvSpPr txBox="1">
            <a:spLocks noGrp="1"/>
          </p:cNvSpPr>
          <p:nvPr>
            <p:ph type="title"/>
          </p:nvPr>
        </p:nvSpPr>
        <p:spPr>
          <a:xfrm>
            <a:off x="173050" y="2253300"/>
            <a:ext cx="4231200" cy="6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Sustaining Principles</a:t>
            </a:r>
            <a:endParaRPr/>
          </a:p>
        </p:txBody>
      </p:sp>
      <p:sp>
        <p:nvSpPr>
          <p:cNvPr id="221" name="Google Shape;221;p35"/>
          <p:cNvSpPr txBox="1">
            <a:spLocks noGrp="1"/>
          </p:cNvSpPr>
          <p:nvPr>
            <p:ph type="title" idx="2"/>
          </p:nvPr>
        </p:nvSpPr>
        <p:spPr>
          <a:xfrm>
            <a:off x="4811200" y="2253300"/>
            <a:ext cx="4231200" cy="6369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FFFFFF"/>
              </a:buClr>
              <a:buSzPts val="1200"/>
              <a:buChar char="●"/>
            </a:pPr>
            <a:r>
              <a:rPr lang="en-US" sz="1200">
                <a:solidFill>
                  <a:srgbClr val="FFFFFF"/>
                </a:solidFill>
              </a:rPr>
              <a:t>To have the best staff in North America</a:t>
            </a:r>
            <a:br>
              <a:rPr lang="en-US" sz="1200">
                <a:solidFill>
                  <a:srgbClr val="FFFFFF"/>
                </a:solidFill>
              </a:rPr>
            </a:br>
            <a:endParaRPr sz="1200">
              <a:solidFill>
                <a:srgbClr val="FFFFFF"/>
              </a:solidFill>
            </a:endParaRPr>
          </a:p>
          <a:p>
            <a:pPr marL="457200" lvl="0" indent="-304800" algn="l" rtl="0">
              <a:lnSpc>
                <a:spcPct val="115000"/>
              </a:lnSpc>
              <a:spcBef>
                <a:spcPts val="0"/>
              </a:spcBef>
              <a:spcAft>
                <a:spcPts val="0"/>
              </a:spcAft>
              <a:buClr>
                <a:srgbClr val="FFFFFF"/>
              </a:buClr>
              <a:buSzPts val="1200"/>
              <a:buChar char="●"/>
            </a:pPr>
            <a:r>
              <a:rPr lang="en-US" sz="1200">
                <a:solidFill>
                  <a:srgbClr val="FFFFFF"/>
                </a:solidFill>
              </a:rPr>
              <a:t>To be an incubator for emerging technologies</a:t>
            </a:r>
            <a:br>
              <a:rPr lang="en-US" sz="1200">
                <a:solidFill>
                  <a:srgbClr val="FFFFFF"/>
                </a:solidFill>
              </a:rPr>
            </a:br>
            <a:endParaRPr sz="1200">
              <a:solidFill>
                <a:srgbClr val="FFFFFF"/>
              </a:solidFill>
            </a:endParaRPr>
          </a:p>
        </p:txBody>
      </p:sp>
    </p:spTree>
  </p:cSld>
  <p:clrMapOvr>
    <a:masterClrMapping/>
  </p:clrMapOvr>
</p:sld>
</file>

<file path=ppt/theme/theme1.xml><?xml version="1.0" encoding="utf-8"?>
<a:theme xmlns:a="http://schemas.openxmlformats.org/drawingml/2006/main" name="NC State University Librarie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 State University Librarie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2302</Words>
  <Application>Microsoft Macintosh PowerPoint</Application>
  <PresentationFormat>On-screen Show (16:9)</PresentationFormat>
  <Paragraphs>377</Paragraphs>
  <Slides>52</Slides>
  <Notes>52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52</vt:i4>
      </vt:variant>
    </vt:vector>
  </HeadingPairs>
  <TitlesOfParts>
    <vt:vector size="58" baseType="lpstr">
      <vt:lpstr>Noto Sans Symbols</vt:lpstr>
      <vt:lpstr>Calibri</vt:lpstr>
      <vt:lpstr>Arial</vt:lpstr>
      <vt:lpstr>Source Sans Pro</vt:lpstr>
      <vt:lpstr>NC State University Libraries</vt:lpstr>
      <vt:lpstr>NC State University Libraries</vt:lpstr>
      <vt:lpstr>The Experiential Library</vt:lpstr>
      <vt:lpstr>Our Vision</vt:lpstr>
      <vt:lpstr>Strategic Priorities</vt:lpstr>
      <vt:lpstr>Strategic Priorities</vt:lpstr>
      <vt:lpstr>Strategic Priorities</vt:lpstr>
      <vt:lpstr>Strategic Priorities</vt:lpstr>
      <vt:lpstr>A Culture of Excellence</vt:lpstr>
      <vt:lpstr>Sustaining Principles</vt:lpstr>
      <vt:lpstr>Sustaining Principles</vt:lpstr>
      <vt:lpstr>Sustaining Principles</vt:lpstr>
      <vt:lpstr>Sustaining Principles</vt:lpstr>
      <vt:lpstr>Sustaining Principles</vt:lpstr>
      <vt:lpstr>New Areas of Emphasis</vt:lpstr>
      <vt:lpstr>New Areas of Emphasis</vt:lpstr>
      <vt:lpstr>New Areas of Emphasis</vt:lpstr>
      <vt:lpstr>The Intersection of Student Success and Affordability</vt:lpstr>
      <vt:lpstr>Creating pathways for sharing and celebrating student work  Fostering discovery and creativity for students  Providing a platform for deeper learning, creative exploration, peer-to-peer interaction, and skill development  Enriching the educational experience and student life at NC State</vt:lpstr>
      <vt:lpstr>PowerPoint Presentation</vt:lpstr>
      <vt:lpstr>PowerPoint Presentation</vt:lpstr>
      <vt:lpstr>College of Textiles alumnus Jazsalyn McNeil created her “Pulse Dress,” which incorporates LEDs that blink with the wearer’s heartbeat, in our Makerspace.   Making Space speaker Meghan McCarthy guides attendee through a “molecular spelunking” journey using UCSF ChimeraX.</vt:lpstr>
      <vt:lpstr>Hands-on access to the emerging technologies of making.  Enable students and faculty to work with 3D printing, 3D scanning, electronics prototyping, and other Maker tools.  Maker tools are available through our Technology Lending Service.</vt:lpstr>
      <vt:lpstr>Virtual reality (VR) provides new ways for people to interact with information and media.  The VR Studio at the D. H. Hill Jr. Library is a space for experimenting with and creating immersive content.   Eight workstations representing the two major VR platforms, the Oculus Rift and the HTC Vive, and other equipment.  </vt:lpstr>
      <vt:lpstr>Future Innovation Studio, Hill Renovation  Impactful teaching and learning space  Emerging technology instruction  Digital and physical storytelling  Interactive exhibits  Office of Undergraduate Research partnership  Full-space utilization by classes </vt:lpstr>
      <vt:lpstr>Addressing the problems of high textbook costs and access code lock-in  Textbook Lending and Course Reserves services  OER courses saved UNC system students more than $1.8 million in 2017-18.  Open Education North Carolina has saved NC students more than $3.6 million.</vt:lpstr>
      <vt:lpstr>User-driven technology lending  Scaffolded support: workshops, peer consultations, Lynda.com tutorials, etc.  Democratic access to tools and resources that levels the playing field for all students</vt:lpstr>
      <vt:lpstr>250 Student Employees Providing a positive, meaningful work experience for a diverse group of students drawn from all disciplines and backgrounds First Student Scholarships and Fellowships within Last 18 Months Graduate Student Support Plan (GSSP) Peer-to-peer student management program Opportunities for professional development</vt:lpstr>
      <vt:lpstr>PowerPoint Presentation</vt:lpstr>
      <vt:lpstr>“Participation in the Peer Scholars Program led directly to being offered a Graduate Research Assistantship in my department. I am thankful to the Libraries for the opportunity and support in organizing these efforts!” - Amrutha Raghu, MS Candidate, Chemical Engineering  “The Peer Scholars Program is a great transition into teaching at the professional level where I can develop and teach my own materials. Because I am teaching peers, it is a friendly environment and has allowed me to practice more advanced communication and teaching techniques compared to techniques I use with my freshman students. I've gained confidence in my teaching skills and have enjoyed helping other graduate students and postdocs develop their professional portfolios.” — Dianna Francisco, PhD Candidate, Atmospheric Science</vt:lpstr>
      <vt:lpstr>Total number of instruction sessions up 60% over last five years  35% of 2017/18 sessions focused on new tools and skills: Data Science, Visualization, Digital Media, Making, Virtual Reality, Digital Scholarship, etc.  Student demand and workshop offerings continue to increase </vt:lpstr>
      <vt:lpstr>Platform for Research Infrastructure</vt:lpstr>
      <vt:lpstr>Collections as Core Infrastructure</vt:lpstr>
      <vt:lpstr>PowerPoint Presentation</vt:lpstr>
      <vt:lpstr>PowerPoint Presentation</vt:lpstr>
      <vt:lpstr>PowerPoint Presentation</vt:lpstr>
      <vt:lpstr>Textbooks and textbook alternatives  Text-mining tools  Demand-driven solutions  Data-informed collection strategies</vt:lpstr>
      <vt:lpstr>Scholarly profiles  Data &amp; software publication  Impact metrics, altmetrics, &amp; citation analyses  Data Science &amp; visualization tools  Public Science</vt:lpstr>
      <vt:lpstr>Broader Impacts Support</vt:lpstr>
      <vt:lpstr>Research Data Services and Support</vt:lpstr>
      <vt:lpstr>The Dataspace at the Hunt Library </vt:lpstr>
      <vt:lpstr>Refreshed Hunt Library Game Lab</vt:lpstr>
      <vt:lpstr>Librarians as Catalysts in the Research Process</vt:lpstr>
      <vt:lpstr>PowerPoint Presentation</vt:lpstr>
      <vt:lpstr>PowerPoint Presentation</vt:lpstr>
      <vt:lpstr>A Gateway to the Community</vt:lpstr>
      <vt:lpstr>~9,000 attendees in 2018  97 programs in 2018   Up 424% over the last five years </vt:lpstr>
      <vt:lpstr>Forum for NC State researchers to share their visualization work and discuss topics of interest  Presented by the Libraries in one of our state-of-the-art high-tech spaces like the Teaching &amp; Visualization Lab   Coffee &amp; Viz programs are free and open to the public   NC State Visualization Interest Group</vt:lpstr>
      <vt:lpstr> A collaboration with the College of Sciences  800+ community attendees  Attendees engaged with research principles, methods, and tools, such as virtual reality technology.</vt:lpstr>
      <vt:lpstr>Dr. Martin Luther King’s impact was experienced and understood anew at NC State University through a series of public events.  A performance by renowned actors Danny Glover and Felix Justice—as Dr. King and Harlem Renaissance poet Langston Hughes  An immersive experience at the James B. Hunt Jr. Library showcasing three innovative projects by Dr. Jason Miller and Dr. Victoria Gallagher  Conversation with Pulitzer Prize-winner David Garrow and art work by Synthia SAINT JAMES</vt:lpstr>
      <vt:lpstr>Physical and digital platforms  Hill Library Gallery and Hunt Library video walls  Hunt Library Tech Showcase and Hill Library Innovation Studio  Providing a platform for students and faculty to engage public and academic audiences  Enhancing competitiveness of grant proposals  Demonstrating value of research and higher education to the public</vt:lpstr>
      <vt:lpstr>Raising the Profile of NC State</vt:lpstr>
      <vt:lpstr>Bringing the World to NC State</vt:lpstr>
      <vt:lpstr>“The bookBot at N.C. State’s Hunt Library is hands down the coolest thing I saw during my visit.”   — Melanie D.G. Kaplan, Jan. 16, 2019 “You’re going where? Raleigh.”</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Experiential Library</dc:title>
  <cp:lastModifiedBy>Microsoft Office User</cp:lastModifiedBy>
  <cp:revision>1</cp:revision>
  <dcterms:modified xsi:type="dcterms:W3CDTF">2019-03-18T16:57:16Z</dcterms:modified>
</cp:coreProperties>
</file>