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0A705DA7-5B59-48CA-BDBE-E31C5FC8B972}" type="datetimeFigureOut">
              <a:rPr lang="en-US" smtClean="0"/>
              <a:t>3/28/18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6AC2610F-79CD-425D-8A4C-6345A6ECB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47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34EE-8330-40B4-8187-AA175D62175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39D2-C347-4627-8F0F-01BFC897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3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34EE-8330-40B4-8187-AA175D62175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39D2-C347-4627-8F0F-01BFC897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2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34EE-8330-40B4-8187-AA175D62175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39D2-C347-4627-8F0F-01BFC897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3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34EE-8330-40B4-8187-AA175D62175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39D2-C347-4627-8F0F-01BFC897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7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34EE-8330-40B4-8187-AA175D62175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39D2-C347-4627-8F0F-01BFC897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8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34EE-8330-40B4-8187-AA175D62175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39D2-C347-4627-8F0F-01BFC897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5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34EE-8330-40B4-8187-AA175D62175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39D2-C347-4627-8F0F-01BFC897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0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34EE-8330-40B4-8187-AA175D62175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39D2-C347-4627-8F0F-01BFC897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5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34EE-8330-40B4-8187-AA175D62175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39D2-C347-4627-8F0F-01BFC897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6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34EE-8330-40B4-8187-AA175D62175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39D2-C347-4627-8F0F-01BFC897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5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34EE-8330-40B4-8187-AA175D62175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39D2-C347-4627-8F0F-01BFC897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B34EE-8330-40B4-8187-AA175D621753}" type="datetimeFigureOut">
              <a:rPr lang="en-US" smtClean="0"/>
              <a:t>3/28/18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639D2-C347-4627-8F0F-01BFC8973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6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Collections Moves and Access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University Library Committee</a:t>
            </a:r>
          </a:p>
          <a:p>
            <a:r>
              <a:rPr lang="en-US" dirty="0"/>
              <a:t>March 13,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15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Move all 260,000 off the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floor stacks </a:t>
            </a:r>
          </a:p>
          <a:p>
            <a:r>
              <a:rPr lang="en-US" dirty="0"/>
              <a:t>The majority of the collections will be shifted up to the 4</a:t>
            </a:r>
            <a:r>
              <a:rPr lang="en-US" baseline="30000" dirty="0"/>
              <a:t>th</a:t>
            </a:r>
            <a:r>
              <a:rPr lang="en-US" dirty="0"/>
              <a:t> and 5</a:t>
            </a:r>
            <a:r>
              <a:rPr lang="en-US" baseline="30000" dirty="0"/>
              <a:t>th</a:t>
            </a:r>
            <a:r>
              <a:rPr lang="en-US" dirty="0"/>
              <a:t> floor (the entire collection will be shifted up between floors 4 through 9)</a:t>
            </a:r>
          </a:p>
          <a:p>
            <a:r>
              <a:rPr lang="en-US" dirty="0"/>
              <a:t>100,000 volumes need to transfer to the </a:t>
            </a:r>
            <a:r>
              <a:rPr lang="en-US" dirty="0" err="1"/>
              <a:t>bookBot</a:t>
            </a:r>
            <a:r>
              <a:rPr lang="en-US" dirty="0"/>
              <a:t> in order to leave 20-25 years of growth space in stacks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5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three new 4</a:t>
            </a:r>
            <a:r>
              <a:rPr lang="en-US" baseline="30000" dirty="0"/>
              <a:t>th</a:t>
            </a:r>
            <a:r>
              <a:rPr lang="en-US" dirty="0"/>
              <a:t> floor stacks mechanical rooms will displace 52,000 volumes of shelving capacity</a:t>
            </a:r>
          </a:p>
          <a:p>
            <a:r>
              <a:rPr lang="en-US" dirty="0"/>
              <a:t>The creation of new study rooms in the south tower 5</a:t>
            </a:r>
            <a:r>
              <a:rPr lang="en-US" baseline="30000" dirty="0"/>
              <a:t>th</a:t>
            </a:r>
            <a:r>
              <a:rPr lang="en-US" dirty="0"/>
              <a:t>-9</a:t>
            </a:r>
            <a:r>
              <a:rPr lang="en-US" baseline="30000" dirty="0"/>
              <a:t>th</a:t>
            </a:r>
            <a:r>
              <a:rPr lang="en-US" dirty="0"/>
              <a:t> floors will displace 40,000 volumes of shelving capacity</a:t>
            </a:r>
          </a:p>
        </p:txBody>
      </p:sp>
    </p:spTree>
    <p:extLst>
      <p:ext uri="{BB962C8B-B14F-4D97-AF65-F5344CB8AC3E}">
        <p14:creationId xmlns:p14="http://schemas.microsoft.com/office/powerpoint/2010/main" val="1910720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Volumes Moving to </a:t>
            </a:r>
            <a:r>
              <a:rPr lang="en-US" dirty="0" err="1"/>
              <a:t>bookBot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192,000 volumes will be transferred </a:t>
            </a:r>
          </a:p>
          <a:p>
            <a:r>
              <a:rPr lang="en-US" dirty="0"/>
              <a:t>Breakdown</a:t>
            </a:r>
          </a:p>
          <a:p>
            <a:pPr lvl="1"/>
            <a:r>
              <a:rPr lang="en-US" dirty="0"/>
              <a:t>22,000 duplicate monographic volumes</a:t>
            </a:r>
          </a:p>
          <a:p>
            <a:pPr lvl="1"/>
            <a:r>
              <a:rPr lang="en-US" dirty="0"/>
              <a:t>65,000 journal volumes with full archival online access</a:t>
            </a:r>
          </a:p>
          <a:p>
            <a:pPr lvl="1"/>
            <a:r>
              <a:rPr lang="en-US" dirty="0"/>
              <a:t>8,000 government documents with online access</a:t>
            </a:r>
          </a:p>
          <a:p>
            <a:pPr lvl="1"/>
            <a:r>
              <a:rPr lang="en-US" dirty="0"/>
              <a:t>14,000 oversized books (reviewed by collection managers and design librarian)</a:t>
            </a:r>
          </a:p>
          <a:p>
            <a:pPr lvl="1"/>
            <a:r>
              <a:rPr lang="en-US" dirty="0"/>
              <a:t>83,000 monographs (acquired more than 15-years ago with no circulations in past 15-years on floors 2-4, includes call numbers A through part of HG)</a:t>
            </a:r>
          </a:p>
        </p:txBody>
      </p:sp>
    </p:spTree>
    <p:extLst>
      <p:ext uri="{BB962C8B-B14F-4D97-AF65-F5344CB8AC3E}">
        <p14:creationId xmlns:p14="http://schemas.microsoft.com/office/powerpoint/2010/main" val="1694835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Libraries are currently moving collections to the </a:t>
            </a:r>
            <a:r>
              <a:rPr lang="en-US" dirty="0" err="1"/>
              <a:t>bookBot</a:t>
            </a:r>
            <a:r>
              <a:rPr lang="en-US" dirty="0"/>
              <a:t> at the rate of 2,500 volumes a day and finish by May 15, 2018</a:t>
            </a:r>
          </a:p>
          <a:p>
            <a:r>
              <a:rPr lang="en-US" dirty="0"/>
              <a:t>In the process of contracting the book shift mover as part of the capital improvement project</a:t>
            </a:r>
          </a:p>
          <a:p>
            <a:r>
              <a:rPr lang="en-US" dirty="0"/>
              <a:t>Anticipate the book shift will start in May after exams and will be complete by August 15, 2018</a:t>
            </a:r>
          </a:p>
        </p:txBody>
      </p:sp>
    </p:spTree>
    <p:extLst>
      <p:ext uri="{BB962C8B-B14F-4D97-AF65-F5344CB8AC3E}">
        <p14:creationId xmlns:p14="http://schemas.microsoft.com/office/powerpoint/2010/main" val="1039176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on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Items moved to the </a:t>
            </a:r>
            <a:r>
              <a:rPr lang="en-US" dirty="0" err="1"/>
              <a:t>bookBot</a:t>
            </a:r>
            <a:r>
              <a:rPr lang="en-US" dirty="0"/>
              <a:t> each day will either show in the catalog as “in-transit” or have the location changed to </a:t>
            </a:r>
            <a:r>
              <a:rPr lang="en-US" dirty="0" err="1"/>
              <a:t>bookBot</a:t>
            </a:r>
            <a:r>
              <a:rPr lang="en-US" dirty="0"/>
              <a:t> and will be </a:t>
            </a:r>
            <a:r>
              <a:rPr lang="en-US" dirty="0" err="1"/>
              <a:t>requestable</a:t>
            </a:r>
            <a:endParaRPr lang="en-US" dirty="0"/>
          </a:p>
          <a:p>
            <a:r>
              <a:rPr lang="en-US" dirty="0"/>
              <a:t>During the contracted book shift, there will be updated messages about floors being worked on and changed book locations</a:t>
            </a:r>
          </a:p>
          <a:p>
            <a:r>
              <a:rPr lang="en-US" dirty="0"/>
              <a:t>Paging &amp; Scanning service!</a:t>
            </a:r>
          </a:p>
        </p:txBody>
      </p:sp>
    </p:spTree>
    <p:extLst>
      <p:ext uri="{BB962C8B-B14F-4D97-AF65-F5344CB8AC3E}">
        <p14:creationId xmlns:p14="http://schemas.microsoft.com/office/powerpoint/2010/main" val="4258253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&amp; Scanning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Soft-launch started March 5, 2018</a:t>
            </a:r>
          </a:p>
          <a:p>
            <a:r>
              <a:rPr lang="en-US" dirty="0"/>
              <a:t>All books can be requested from any location and delivered to any library for pick-up (similar to items in the </a:t>
            </a:r>
            <a:r>
              <a:rPr lang="en-US" dirty="0" err="1"/>
              <a:t>bookBot</a:t>
            </a:r>
            <a:r>
              <a:rPr lang="en-US" dirty="0"/>
              <a:t>)</a:t>
            </a:r>
          </a:p>
          <a:p>
            <a:r>
              <a:rPr lang="en-US" dirty="0"/>
              <a:t>Articles delivery are available for all print journals for free</a:t>
            </a:r>
          </a:p>
          <a:p>
            <a:r>
              <a:rPr lang="en-US" dirty="0"/>
              <a:t>Publicity about this new service is forthcoming as part of the communication strategy for this phase of the renovation project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18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&amp; Scanning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Libraries commit to this service through the end of the renovation project </a:t>
            </a:r>
          </a:p>
          <a:p>
            <a:r>
              <a:rPr lang="en-US" dirty="0"/>
              <a:t>Will evaluate the cost of the service and feasibility of continuing beyond the renovation</a:t>
            </a:r>
          </a:p>
        </p:txBody>
      </p:sp>
    </p:spTree>
    <p:extLst>
      <p:ext uri="{BB962C8B-B14F-4D97-AF65-F5344CB8AC3E}">
        <p14:creationId xmlns:p14="http://schemas.microsoft.com/office/powerpoint/2010/main" val="1754808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Thank you,</a:t>
            </a:r>
          </a:p>
          <a:p>
            <a:pPr marL="0" indent="0">
              <a:buNone/>
            </a:pPr>
            <a:r>
              <a:rPr lang="en-US" dirty="0"/>
              <a:t>David Goldsmith</a:t>
            </a:r>
          </a:p>
          <a:p>
            <a:pPr marL="0" indent="0">
              <a:buNone/>
            </a:pPr>
            <a:r>
              <a:rPr lang="en-US" dirty="0"/>
              <a:t>Associate Director for Materials Management</a:t>
            </a:r>
          </a:p>
          <a:p>
            <a:pPr marL="0" indent="0">
              <a:buNone/>
            </a:pPr>
            <a:r>
              <a:rPr lang="en-US" dirty="0"/>
              <a:t>david_goldsmith@ncsu.edu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1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401</Words>
  <Application>Microsoft Macintosh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Collections Moves and Access</vt:lpstr>
      <vt:lpstr>Original Scope</vt:lpstr>
      <vt:lpstr>Revised Scope</vt:lpstr>
      <vt:lpstr>Volumes Moving to bookBot</vt:lpstr>
      <vt:lpstr>Timeline</vt:lpstr>
      <vt:lpstr>Impact on Users</vt:lpstr>
      <vt:lpstr>Paging &amp; Scanning </vt:lpstr>
      <vt:lpstr>Paging &amp; Scanning</vt:lpstr>
      <vt:lpstr>Questions?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D.H. Hill Renovation Collections Move</dc:title>
  <dc:creator>David Goldsmith</dc:creator>
  <cp:lastModifiedBy>Microsoft Office User</cp:lastModifiedBy>
  <cp:revision>11</cp:revision>
  <cp:lastPrinted>2018-03-13T17:36:13Z</cp:lastPrinted>
  <dcterms:created xsi:type="dcterms:W3CDTF">2018-03-13T15:13:22Z</dcterms:created>
  <dcterms:modified xsi:type="dcterms:W3CDTF">2018-03-28T13:10:26Z</dcterms:modified>
</cp:coreProperties>
</file>