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1"/>
  </p:notesMasterIdLst>
  <p:sldIdLst>
    <p:sldId id="256" r:id="rId2"/>
    <p:sldId id="297" r:id="rId3"/>
    <p:sldId id="259" r:id="rId4"/>
    <p:sldId id="299" r:id="rId5"/>
    <p:sldId id="296" r:id="rId6"/>
    <p:sldId id="298" r:id="rId7"/>
    <p:sldId id="288" r:id="rId8"/>
    <p:sldId id="266" r:id="rId9"/>
    <p:sldId id="300" r:id="rId1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85486" autoAdjust="0"/>
  </p:normalViewPr>
  <p:slideViewPr>
    <p:cSldViewPr>
      <p:cViewPr>
        <p:scale>
          <a:sx n="111" d="100"/>
          <a:sy n="111" d="100"/>
        </p:scale>
        <p:origin x="2224" y="79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notesMaster" Target="notesMasters/notesMaster1.xml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39157448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Shape 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Wolf Tales as a product of Special Collections outreach,</a:t>
            </a:r>
            <a:r>
              <a:rPr lang="en-US" sz="11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especially outreach to alumni – show and tells at alumni events </a:t>
            </a:r>
            <a:r>
              <a:rPr lang="en-US" dirty="0" smtClean="0"/>
              <a:t>led</a:t>
            </a:r>
            <a:r>
              <a:rPr lang="en-US" baseline="0" dirty="0" smtClean="0"/>
              <a:t> to sharing stories not documented anywhere else in the archives – decided to create a way to add these stories to the official historical record.  </a:t>
            </a:r>
            <a:endParaRPr lang="en-US" sz="11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40327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152400" lvl="0" indent="0" rtl="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None/>
            </a:pPr>
            <a:r>
              <a:rPr lang="en" sz="1200" dirty="0" smtClean="0">
                <a:solidFill>
                  <a:schemeClr val="dk2"/>
                </a:solidFill>
              </a:rPr>
              <a:t>Launched Wolf Tales mobile storytelling program in fall </a:t>
            </a:r>
            <a:r>
              <a:rPr lang="en" sz="1200" dirty="0">
                <a:solidFill>
                  <a:schemeClr val="dk2"/>
                </a:solidFill>
              </a:rPr>
              <a:t>2015, </a:t>
            </a:r>
            <a:r>
              <a:rPr lang="en" sz="1200" dirty="0" smtClean="0">
                <a:solidFill>
                  <a:schemeClr val="dk2"/>
                </a:solidFill>
              </a:rPr>
              <a:t>with support from an NCSU Libraries Good Ideas Grant.</a:t>
            </a:r>
          </a:p>
          <a:p>
            <a:pPr marL="152400" lvl="0" indent="0" rtl="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None/>
            </a:pPr>
            <a:endParaRPr lang="en" sz="1200" dirty="0" smtClean="0">
              <a:solidFill>
                <a:schemeClr val="dk2"/>
              </a:solidFill>
            </a:endParaRPr>
          </a:p>
          <a:p>
            <a:pPr marL="457200" lvl="0" indent="-304800" rtl="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-US" sz="1200" dirty="0" smtClean="0">
                <a:solidFill>
                  <a:schemeClr val="dk2"/>
                </a:solidFill>
              </a:rPr>
              <a:t>Mobile – travel to bring</a:t>
            </a:r>
            <a:r>
              <a:rPr lang="en-US" sz="1200" baseline="0" dirty="0" smtClean="0">
                <a:solidFill>
                  <a:schemeClr val="dk2"/>
                </a:solidFill>
              </a:rPr>
              <a:t> recording stations to different locations on campus (including a booth setup in Libraries spaces)</a:t>
            </a:r>
            <a:endParaRPr lang="en-US" sz="1200" dirty="0" smtClean="0">
              <a:solidFill>
                <a:schemeClr val="dk2"/>
              </a:solidFill>
            </a:endParaRPr>
          </a:p>
          <a:p>
            <a:pPr marL="457200" lvl="0" indent="-304800" rtl="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-US" sz="1200" dirty="0" smtClean="0">
                <a:solidFill>
                  <a:schemeClr val="dk2"/>
                </a:solidFill>
              </a:rPr>
              <a:t>Short</a:t>
            </a:r>
            <a:r>
              <a:rPr lang="en-US" sz="1200" baseline="0" dirty="0" smtClean="0">
                <a:solidFill>
                  <a:schemeClr val="dk2"/>
                </a:solidFill>
              </a:rPr>
              <a:t> video recordings – usually between 5-20 minutes – allows higher volume of recordings, includes more voices</a:t>
            </a:r>
          </a:p>
          <a:p>
            <a:pPr marL="152400" lvl="0" indent="0" rtl="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None/>
            </a:pPr>
            <a:endParaRPr lang="en" sz="1200" dirty="0" smtClean="0">
              <a:solidFill>
                <a:schemeClr val="dk2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152400" lvl="0" indent="0" rtl="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None/>
            </a:pPr>
            <a:r>
              <a:rPr lang="en" sz="1200" dirty="0" smtClean="0">
                <a:solidFill>
                  <a:schemeClr val="dk2"/>
                </a:solidFill>
              </a:rPr>
              <a:t>Launched Wolf Tales mobile storytelling program in fall </a:t>
            </a:r>
            <a:r>
              <a:rPr lang="en" sz="1200" dirty="0">
                <a:solidFill>
                  <a:schemeClr val="dk2"/>
                </a:solidFill>
              </a:rPr>
              <a:t>2015, </a:t>
            </a:r>
            <a:r>
              <a:rPr lang="en" sz="1200" dirty="0" smtClean="0">
                <a:solidFill>
                  <a:schemeClr val="dk2"/>
                </a:solidFill>
              </a:rPr>
              <a:t>with support from an NCSU Libraries Good Ideas Grant.</a:t>
            </a:r>
          </a:p>
          <a:p>
            <a:pPr marL="152400" lvl="0" indent="0" rtl="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None/>
            </a:pPr>
            <a:endParaRPr lang="en" sz="1200" dirty="0" smtClean="0">
              <a:solidFill>
                <a:schemeClr val="dk2"/>
              </a:solidFill>
            </a:endParaRPr>
          </a:p>
          <a:p>
            <a:pPr marL="152400" lvl="0" indent="0" rtl="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None/>
            </a:pPr>
            <a:r>
              <a:rPr lang="en" sz="1200" dirty="0" smtClean="0">
                <a:solidFill>
                  <a:schemeClr val="dk2"/>
                </a:solidFill>
              </a:rPr>
              <a:t>CAPTURING stories</a:t>
            </a:r>
          </a:p>
          <a:p>
            <a:pPr marL="152400" lvl="0" indent="0" rtl="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None/>
            </a:pPr>
            <a:endParaRPr lang="en" sz="1200" dirty="0" smtClean="0">
              <a:solidFill>
                <a:schemeClr val="dk2"/>
              </a:solidFill>
            </a:endParaRPr>
          </a:p>
          <a:p>
            <a:pPr marL="457200" lvl="0" indent="-304800" rtl="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-US" sz="1200" dirty="0" smtClean="0">
                <a:solidFill>
                  <a:schemeClr val="dk2"/>
                </a:solidFill>
              </a:rPr>
              <a:t>Mobile – travel to bring</a:t>
            </a:r>
            <a:r>
              <a:rPr lang="en-US" sz="1200" baseline="0" dirty="0" smtClean="0">
                <a:solidFill>
                  <a:schemeClr val="dk2"/>
                </a:solidFill>
              </a:rPr>
              <a:t> recording stations to different locations on campus (including a booth setup in Libraries spaces)</a:t>
            </a:r>
            <a:endParaRPr lang="en-US" sz="1200" dirty="0" smtClean="0">
              <a:solidFill>
                <a:schemeClr val="dk2"/>
              </a:solidFill>
            </a:endParaRPr>
          </a:p>
          <a:p>
            <a:pPr marL="457200" lvl="0" indent="-304800" rtl="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-US" sz="1200" dirty="0" smtClean="0">
                <a:solidFill>
                  <a:schemeClr val="dk2"/>
                </a:solidFill>
              </a:rPr>
              <a:t>Short</a:t>
            </a:r>
            <a:r>
              <a:rPr lang="en-US" sz="1200" baseline="0" dirty="0" smtClean="0">
                <a:solidFill>
                  <a:schemeClr val="dk2"/>
                </a:solidFill>
              </a:rPr>
              <a:t> video recordings – usually between 5-20 minutes – allows higher volume of recordings, includes more voices</a:t>
            </a:r>
          </a:p>
          <a:p>
            <a:pPr marL="457200" lvl="0" indent="-304800" rtl="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-US" sz="1200" baseline="0" dirty="0" smtClean="0">
                <a:solidFill>
                  <a:schemeClr val="dk2"/>
                </a:solidFill>
              </a:rPr>
              <a:t>Sometimes facilitated by an interviewer, but more often not – instead, provide participant with written questions or prompts and let them share what they wish</a:t>
            </a:r>
          </a:p>
          <a:p>
            <a:pPr marL="457200" lvl="0" indent="-304800" rtl="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-US" sz="1200" baseline="0" dirty="0" smtClean="0">
                <a:solidFill>
                  <a:schemeClr val="dk2"/>
                </a:solidFill>
              </a:rPr>
              <a:t>Individuals or groups (2-3 people usually) can participate in a recording together – opportunity for friends, couples, mentors/mentees, etc. to record together</a:t>
            </a:r>
          </a:p>
          <a:p>
            <a:pPr marL="457200" marR="0" lvl="0" indent="-3048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●"/>
              <a:tabLst/>
              <a:defRPr/>
            </a:pPr>
            <a:r>
              <a:rPr lang="en-US" sz="1200" dirty="0" smtClean="0"/>
              <a:t>Verbal and written communication of rights</a:t>
            </a:r>
            <a:r>
              <a:rPr lang="en-US" sz="1200" baseline="0" dirty="0" smtClean="0"/>
              <a:t> </a:t>
            </a:r>
            <a:r>
              <a:rPr lang="en-US" sz="1200" dirty="0" smtClean="0"/>
              <a:t>in release form</a:t>
            </a:r>
          </a:p>
          <a:p>
            <a:pPr marL="457200" lvl="0" indent="-304800" rtl="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●"/>
            </a:pPr>
            <a:endParaRPr lang="en-US" sz="1200" dirty="0" smtClean="0"/>
          </a:p>
          <a:p>
            <a:pPr marL="152400" lvl="0" indent="0" rtl="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None/>
            </a:pPr>
            <a:endParaRPr lang="en-US" sz="1200" baseline="0" dirty="0" smtClean="0">
              <a:solidFill>
                <a:schemeClr val="dk2"/>
              </a:solidFill>
            </a:endParaRPr>
          </a:p>
          <a:p>
            <a:pPr marL="457200" lvl="0" indent="-304800" rtl="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-US" sz="1200" dirty="0" smtClean="0">
                <a:solidFill>
                  <a:schemeClr val="dk2"/>
                </a:solidFill>
              </a:rPr>
              <a:t>Shorter</a:t>
            </a:r>
            <a:r>
              <a:rPr lang="en-US" sz="1200" baseline="0" dirty="0" smtClean="0">
                <a:solidFill>
                  <a:schemeClr val="dk2"/>
                </a:solidFill>
              </a:rPr>
              <a:t> time length (vs. </a:t>
            </a:r>
            <a:r>
              <a:rPr lang="en-US" sz="1200" baseline="0" dirty="0" err="1" smtClean="0">
                <a:solidFill>
                  <a:schemeClr val="dk2"/>
                </a:solidFill>
              </a:rPr>
              <a:t>longform</a:t>
            </a:r>
            <a:r>
              <a:rPr lang="en-US" sz="1200" baseline="0" dirty="0" smtClean="0">
                <a:solidFill>
                  <a:schemeClr val="dk2"/>
                </a:solidFill>
              </a:rPr>
              <a:t> oral history interviews) gives more flexibility - </a:t>
            </a:r>
            <a:r>
              <a:rPr lang="en-US" sz="1200" dirty="0" smtClean="0">
                <a:solidFill>
                  <a:schemeClr val="dk2"/>
                </a:solidFill>
              </a:rPr>
              <a:t>allows us to collect more stories from a wider array of people, creating a more diverse and inclusive picture of the campus community.</a:t>
            </a:r>
          </a:p>
          <a:p>
            <a:pPr marL="457200" lvl="0" indent="-30480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-US" sz="1200" dirty="0" smtClean="0">
                <a:solidFill>
                  <a:schemeClr val="dk2"/>
                </a:solidFill>
              </a:rPr>
              <a:t>The act of listening and preserving these stories strengthens participants’ connection to the archives and NCSU Libraries, and enriches the university’s historical record.</a:t>
            </a:r>
          </a:p>
          <a:p>
            <a:pPr lvl="0">
              <a:spcBef>
                <a:spcPts val="0"/>
              </a:spcBef>
              <a:buNone/>
            </a:pPr>
            <a:endParaRPr lang="en-US" sz="1200" dirty="0" smtClean="0"/>
          </a:p>
          <a:p>
            <a:pPr marL="457200" lvl="0" indent="-304800" rtl="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●"/>
            </a:pPr>
            <a:endParaRPr lang="en-US" sz="1200" baseline="0" dirty="0" smtClean="0">
              <a:solidFill>
                <a:schemeClr val="dk2"/>
              </a:solidFill>
            </a:endParaRPr>
          </a:p>
          <a:p>
            <a:pPr marL="152400" lvl="0" indent="0" rtl="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None/>
            </a:pPr>
            <a:endParaRPr lang="en" sz="1200" dirty="0" smtClean="0">
              <a:solidFill>
                <a:schemeClr val="dk2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SHARING stories</a:t>
            </a:r>
          </a:p>
          <a:p>
            <a:endParaRPr lang="en-US" dirty="0" smtClean="0"/>
          </a:p>
          <a:p>
            <a:r>
              <a:rPr lang="en-US" dirty="0" smtClean="0"/>
              <a:t>Recordings</a:t>
            </a:r>
            <a:r>
              <a:rPr lang="en-US" baseline="0" dirty="0" smtClean="0"/>
              <a:t> are a</a:t>
            </a:r>
            <a:r>
              <a:rPr lang="en-US" dirty="0" smtClean="0"/>
              <a:t>dded to our digital collections and are shared with participants</a:t>
            </a:r>
            <a:r>
              <a:rPr lang="en-US" baseline="0" dirty="0" smtClean="0"/>
              <a:t> and partner groups</a:t>
            </a:r>
            <a:endParaRPr lang="en-US" dirty="0" smtClean="0"/>
          </a:p>
          <a:p>
            <a:r>
              <a:rPr lang="en-US" dirty="0" smtClean="0"/>
              <a:t>(Splash</a:t>
            </a:r>
            <a:r>
              <a:rPr lang="en-US" baseline="0" dirty="0" smtClean="0"/>
              <a:t> page – can demonstrate)</a:t>
            </a:r>
          </a:p>
          <a:p>
            <a:endParaRPr lang="en-US" baseline="0" dirty="0" smtClean="0"/>
          </a:p>
          <a:p>
            <a:r>
              <a:rPr lang="en-US" baseline="0" dirty="0" smtClean="0"/>
              <a:t>Partnerships vs. open recording days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Evolution of partnerships – initially Alumni Association, then broadened to other groups – African American Cultural Center, GLBT Center – led to receiving a 2016-2017 OIED Diversity Mini-Grant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Continually expanding network with new partners, and establishing recurring partnerships for annual events – GLBT Center; Association of Women Faculty; Military and Veteran Resource Center; Black Alumni Society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baseline="0" dirty="0" smtClean="0"/>
              <a:t>Open recording days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baseline="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baseline="0" dirty="0" smtClean="0"/>
              <a:t>OIED Diversity Mini-Grant – allowed us to broaden network and deepen relationships with groups on campus – gain greater awareness and participation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75569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[click image to play promo video on Vimeo]</a:t>
            </a:r>
          </a:p>
          <a:p>
            <a:endParaRPr lang="en-US" dirty="0" smtClean="0"/>
          </a:p>
          <a:p>
            <a:r>
              <a:rPr lang="en-US" dirty="0" smtClean="0"/>
              <a:t>Promo video developed to help bring more visibility and familiarity</a:t>
            </a:r>
            <a:r>
              <a:rPr lang="en-US" baseline="0" dirty="0" smtClean="0"/>
              <a:t> with the program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93857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 smtClean="0"/>
              <a:t>Recordings continue to broaden the range</a:t>
            </a:r>
            <a:r>
              <a:rPr lang="en-US" baseline="0" dirty="0" smtClean="0"/>
              <a:t> of voices now represented in the archives</a:t>
            </a:r>
          </a:p>
          <a:p>
            <a:pPr marL="171450" lvl="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aseline="0" dirty="0" smtClean="0"/>
              <a:t>Alumni as early as the class of 1942</a:t>
            </a:r>
          </a:p>
          <a:p>
            <a:pPr marL="171450" lvl="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aseline="0" dirty="0" smtClean="0"/>
              <a:t>Voices of GLBT, Muslim, </a:t>
            </a:r>
            <a:r>
              <a:rPr lang="en-US" baseline="0" dirty="0" err="1" smtClean="0"/>
              <a:t>Latinx</a:t>
            </a:r>
            <a:r>
              <a:rPr lang="en-US" baseline="0" dirty="0" smtClean="0"/>
              <a:t>, African American, Native American, South and East Asian, and Military Veteran communities </a:t>
            </a:r>
          </a:p>
          <a:p>
            <a:pPr marL="171450" lvl="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baseline="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baseline="0" dirty="0" smtClean="0"/>
              <a:t>Continually b</a:t>
            </a:r>
            <a:r>
              <a:rPr lang="en-US" dirty="0" smtClean="0"/>
              <a:t>uilding relationships and awareness</a:t>
            </a:r>
          </a:p>
          <a:p>
            <a:pPr marL="171450" lvl="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aseline="0" dirty="0" smtClean="0"/>
              <a:t>Recurring partnerships for annual recording events – GLBT Center (Lavender Graduation), Military and Veteran Resource Center (“Our State, Our Veterans” story project), Association of Women Faculty (recording days every semester, launching at AWF showcase on Nov. 1)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smtClean="0"/>
              <a:t>Listening to partners’ needs and facilitating mutual goals</a:t>
            </a:r>
            <a:endParaRPr lang="en-US" baseline="0" dirty="0" smtClean="0"/>
          </a:p>
          <a:p>
            <a:pPr marL="171450" lvl="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aseline="0" dirty="0" smtClean="0"/>
              <a:t>Open recording days every semester</a:t>
            </a:r>
          </a:p>
          <a:p>
            <a:pPr marL="0" lv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baseline="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Expanding range of voices in archives –</a:t>
            </a:r>
            <a:r>
              <a:rPr lang="en-US" baseline="0" dirty="0" smtClean="0"/>
              <a:t> engaging c</a:t>
            </a:r>
            <a:r>
              <a:rPr lang="en-US" dirty="0" smtClean="0"/>
              <a:t>ommunity partners in documenting their own history, through their own voices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baseline="0" dirty="0" smtClean="0"/>
          </a:p>
          <a:p>
            <a:r>
              <a:rPr lang="en-US" baseline="0" dirty="0" smtClean="0"/>
              <a:t>Encouraging research use of the collection, especially among community partners – examples: screenings at student orientations (Student Veterans Orientation, Aug. 2017), d</a:t>
            </a:r>
            <a:r>
              <a:rPr lang="en-US" dirty="0" smtClean="0"/>
              <a:t>ocumentary film in production by student group</a:t>
            </a:r>
            <a:r>
              <a:rPr lang="en-US" baseline="0" dirty="0" smtClean="0"/>
              <a:t> EKTAA, w</a:t>
            </a:r>
            <a:r>
              <a:rPr lang="en-US" dirty="0" smtClean="0"/>
              <a:t>orkshops (e.g. Women’s Center’s “</a:t>
            </a:r>
            <a:r>
              <a:rPr lang="en-US" dirty="0" err="1" smtClean="0"/>
              <a:t>Counterspaces</a:t>
            </a:r>
            <a:r>
              <a:rPr lang="en-US" dirty="0" smtClean="0"/>
              <a:t>” counter-storytelling series), and more.  Future potential uses in classes, research, student</a:t>
            </a:r>
            <a:r>
              <a:rPr lang="en-US" baseline="0" dirty="0" smtClean="0"/>
              <a:t> podcasts, etc.</a:t>
            </a:r>
            <a:endParaRPr lang="en-US" dirty="0" smtClean="0"/>
          </a:p>
          <a:p>
            <a:pPr marL="0" lv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baseline="0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Shape 1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100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80700" y="2651100"/>
            <a:ext cx="8982600" cy="2411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ctrTitle"/>
          </p:nvPr>
        </p:nvSpPr>
        <p:spPr>
          <a:xfrm>
            <a:off x="485875" y="264475"/>
            <a:ext cx="8183700" cy="1473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4200"/>
            </a:lvl1pPr>
            <a:lvl2pPr lvl="1">
              <a:spcBef>
                <a:spcPts val="0"/>
              </a:spcBef>
              <a:buSzPct val="100000"/>
              <a:defRPr sz="4200"/>
            </a:lvl2pPr>
            <a:lvl3pPr lvl="2">
              <a:spcBef>
                <a:spcPts val="0"/>
              </a:spcBef>
              <a:buSzPct val="100000"/>
              <a:defRPr sz="4200"/>
            </a:lvl3pPr>
            <a:lvl4pPr lvl="3">
              <a:spcBef>
                <a:spcPts val="0"/>
              </a:spcBef>
              <a:buSzPct val="100000"/>
              <a:defRPr sz="4200"/>
            </a:lvl4pPr>
            <a:lvl5pPr lvl="4">
              <a:spcBef>
                <a:spcPts val="0"/>
              </a:spcBef>
              <a:buSzPct val="100000"/>
              <a:defRPr sz="4200"/>
            </a:lvl5pPr>
            <a:lvl6pPr lvl="5">
              <a:spcBef>
                <a:spcPts val="0"/>
              </a:spcBef>
              <a:buSzPct val="100000"/>
              <a:defRPr sz="4200"/>
            </a:lvl6pPr>
            <a:lvl7pPr lvl="6">
              <a:spcBef>
                <a:spcPts val="0"/>
              </a:spcBef>
              <a:buSzPct val="100000"/>
              <a:defRPr sz="4200"/>
            </a:lvl7pPr>
            <a:lvl8pPr lvl="7">
              <a:spcBef>
                <a:spcPts val="0"/>
              </a:spcBef>
              <a:buSzPct val="100000"/>
              <a:defRPr sz="4200"/>
            </a:lvl8pPr>
            <a:lvl9pPr lvl="8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ubTitle" idx="1"/>
          </p:nvPr>
        </p:nvSpPr>
        <p:spPr>
          <a:xfrm>
            <a:off x="485875" y="1738075"/>
            <a:ext cx="8183700" cy="8610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 lang="en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bg>
      <p:bgPr>
        <a:solidFill>
          <a:schemeClr val="accent2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04000" cy="4090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 lang="en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/>
        </p:nvSpPr>
        <p:spPr>
          <a:xfrm>
            <a:off x="4636800" y="80700"/>
            <a:ext cx="4426500" cy="4982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39" name="Shape 3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0" name="Shape 40"/>
          <p:cNvSpPr txBox="1">
            <a:spLocks noGrp="1"/>
          </p:cNvSpPr>
          <p:nvPr>
            <p:ph type="title"/>
          </p:nvPr>
        </p:nvSpPr>
        <p:spPr>
          <a:xfrm>
            <a:off x="265500" y="1181700"/>
            <a:ext cx="4045200" cy="1533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3800"/>
            </a:lvl1pPr>
            <a:lvl2pPr lvl="1" algn="ctr">
              <a:spcBef>
                <a:spcPts val="0"/>
              </a:spcBef>
              <a:buSzPct val="100000"/>
              <a:defRPr sz="3800"/>
            </a:lvl2pPr>
            <a:lvl3pPr lvl="2" algn="ctr">
              <a:spcBef>
                <a:spcPts val="0"/>
              </a:spcBef>
              <a:buSzPct val="100000"/>
              <a:defRPr sz="3800"/>
            </a:lvl3pPr>
            <a:lvl4pPr lvl="3" algn="ctr">
              <a:spcBef>
                <a:spcPts val="0"/>
              </a:spcBef>
              <a:buSzPct val="100000"/>
              <a:defRPr sz="3800"/>
            </a:lvl4pPr>
            <a:lvl5pPr lvl="4" algn="ctr">
              <a:spcBef>
                <a:spcPts val="0"/>
              </a:spcBef>
              <a:buSzPct val="100000"/>
              <a:defRPr sz="3800"/>
            </a:lvl5pPr>
            <a:lvl6pPr lvl="5" algn="ctr">
              <a:spcBef>
                <a:spcPts val="0"/>
              </a:spcBef>
              <a:buSzPct val="100000"/>
              <a:defRPr sz="3800"/>
            </a:lvl6pPr>
            <a:lvl7pPr lvl="6" algn="ctr">
              <a:spcBef>
                <a:spcPts val="0"/>
              </a:spcBef>
              <a:buSzPct val="100000"/>
              <a:defRPr sz="3800"/>
            </a:lvl7pPr>
            <a:lvl8pPr lvl="7" algn="ctr">
              <a:spcBef>
                <a:spcPts val="0"/>
              </a:spcBef>
              <a:buSzPct val="100000"/>
              <a:defRPr sz="3800"/>
            </a:lvl8pPr>
            <a:lvl9pPr lvl="8" algn="ctr">
              <a:spcBef>
                <a:spcPts val="0"/>
              </a:spcBef>
              <a:buSzPct val="100000"/>
              <a:defRPr sz="3800"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subTitle" idx="1"/>
          </p:nvPr>
        </p:nvSpPr>
        <p:spPr>
          <a:xfrm>
            <a:off x="265500" y="2769000"/>
            <a:ext cx="4045200" cy="1345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 lang="en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/>
        </p:nvSpPr>
        <p:spPr>
          <a:xfrm>
            <a:off x="80700" y="2651100"/>
            <a:ext cx="8982600" cy="2411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title"/>
          </p:nvPr>
        </p:nvSpPr>
        <p:spPr>
          <a:xfrm>
            <a:off x="311700" y="743000"/>
            <a:ext cx="8520600" cy="2006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buFont typeface="Source Sans Pro"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>
              <a:spcBef>
                <a:spcPts val="0"/>
              </a:spcBef>
              <a:buSzPct val="100000"/>
              <a:buFont typeface="Source Sans Pro"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ctr">
              <a:spcBef>
                <a:spcPts val="0"/>
              </a:spcBef>
              <a:buSzPct val="100000"/>
              <a:buFont typeface="Source Sans Pro"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ctr">
              <a:spcBef>
                <a:spcPts val="0"/>
              </a:spcBef>
              <a:buSzPct val="100000"/>
              <a:buFont typeface="Source Sans Pro"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ctr">
              <a:spcBef>
                <a:spcPts val="0"/>
              </a:spcBef>
              <a:buSzPct val="100000"/>
              <a:buFont typeface="Source Sans Pro"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ctr">
              <a:spcBef>
                <a:spcPts val="0"/>
              </a:spcBef>
              <a:buSzPct val="100000"/>
              <a:buFont typeface="Source Sans Pro"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ctr">
              <a:spcBef>
                <a:spcPts val="0"/>
              </a:spcBef>
              <a:buSzPct val="100000"/>
              <a:buFont typeface="Source Sans Pro"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ctr">
              <a:spcBef>
                <a:spcPts val="0"/>
              </a:spcBef>
              <a:buSzPct val="100000"/>
              <a:buFont typeface="Source Sans Pro"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ctr">
              <a:spcBef>
                <a:spcPts val="0"/>
              </a:spcBef>
              <a:buSzPct val="100000"/>
              <a:buFont typeface="Source Sans Pro"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body" idx="1"/>
          </p:nvPr>
        </p:nvSpPr>
        <p:spPr>
          <a:xfrm>
            <a:off x="311700" y="2845181"/>
            <a:ext cx="8520600" cy="1300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 lang="en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SzPct val="100000"/>
              <a:buFont typeface="Source Sans Pro"/>
              <a:defRPr sz="18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Source Sans Pro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Source Sans Pro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Source Sans Pro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Source Sans Pro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Source Sans Pro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Source Sans Pro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Source Sans Pro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Source Sans Pro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‹#›</a:t>
            </a:fld>
            <a:endParaRPr lang="en" sz="1000">
              <a:solidFill>
                <a:schemeClr val="lt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d.lib.ncsu.edu/collections/wolftales" TargetMode="External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186480135" TargetMode="External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0.png"/><Relationship Id="rId12" Type="http://schemas.openxmlformats.org/officeDocument/2006/relationships/image" Target="../media/image21.png"/><Relationship Id="rId13" Type="http://schemas.openxmlformats.org/officeDocument/2006/relationships/image" Target="../media/image22.png"/><Relationship Id="rId14" Type="http://schemas.openxmlformats.org/officeDocument/2006/relationships/image" Target="../media/image23.png"/><Relationship Id="rId15" Type="http://schemas.openxmlformats.org/officeDocument/2006/relationships/image" Target="../media/image24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ittees.provost.ncsu.edu/library/institutional-history-subcommittee-2016-2017/" TargetMode="External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ctrTitle"/>
          </p:nvPr>
        </p:nvSpPr>
        <p:spPr>
          <a:xfrm>
            <a:off x="485875" y="883000"/>
            <a:ext cx="8183700" cy="14736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Wolf Tales: </a:t>
            </a:r>
          </a:p>
          <a:p>
            <a:pPr lvl="0">
              <a:spcBef>
                <a:spcPts val="0"/>
              </a:spcBef>
              <a:buNone/>
            </a:pPr>
            <a:r>
              <a:rPr lang="en" dirty="0"/>
              <a:t>Documenting Voices of Diversity at NC State</a:t>
            </a:r>
          </a:p>
        </p:txBody>
      </p:sp>
      <p:sp>
        <p:nvSpPr>
          <p:cNvPr id="59" name="Shape 59"/>
          <p:cNvSpPr txBox="1">
            <a:spLocks noGrp="1"/>
          </p:cNvSpPr>
          <p:nvPr>
            <p:ph type="subTitle" idx="1"/>
          </p:nvPr>
        </p:nvSpPr>
        <p:spPr>
          <a:xfrm>
            <a:off x="485875" y="2768175"/>
            <a:ext cx="8183700" cy="861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4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Virginia Ferris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4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Outreach and Engagement Program Librarian</a:t>
            </a:r>
          </a:p>
          <a:p>
            <a:pPr lvl="0">
              <a:spcBef>
                <a:spcPts val="0"/>
              </a:spcBef>
              <a:buNone/>
            </a:pPr>
            <a:r>
              <a:rPr lang="en" sz="14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Special Collections Research Center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60" name="Shape 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8675" y="3859267"/>
            <a:ext cx="4190299" cy="6455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5" name="Picture 11" descr="File_004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292" y="1610106"/>
            <a:ext cx="3738074" cy="4984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IMG_046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-20296"/>
            <a:ext cx="4139013" cy="3104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lh3.googleusercontent.com/Je5y69wQR7Nc6URSNPIms9zEqadOsne1UKojYO2H554Al9wCOUPePi2rPvmqIUp-noeq3Xn9UdEia_4bs_9ofbtPkOgz7zsXow0l9hbQlLkh2OHSuxOOMoJ3A3TdUBI8-m2svDnltu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293" y="-1245"/>
            <a:ext cx="3745194" cy="2496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lh4.googleusercontent.com/TJV0xVBc4RQ-1G5PXcA2egmGzVIWbenmu7wisAmIGLbUHET0vCLSVPDYX8o5JKRVagWtcJCT8Hr_VMdYgtJ5o4pX-60d1vJwNRUlHuHxOMufpfEak7o8Cmah8fiebH6OlhubkgLHTR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465106"/>
            <a:ext cx="4131892" cy="2754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8113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Shape 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000" y="971550"/>
            <a:ext cx="4065104" cy="30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hape 58"/>
          <p:cNvSpPr txBox="1">
            <a:spLocks/>
          </p:cNvSpPr>
          <p:nvPr/>
        </p:nvSpPr>
        <p:spPr>
          <a:xfrm>
            <a:off x="5638800" y="831702"/>
            <a:ext cx="2720250" cy="685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" dirty="0" smtClean="0"/>
              <a:t>Wolf Tales</a:t>
            </a:r>
            <a:endParaRPr lang="en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4572000" y="1581150"/>
            <a:ext cx="4260300" cy="286707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Launched in July 2015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Short video recordings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Focus on documenting historically under-represented voices in the campus community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58"/>
          <p:cNvSpPr txBox="1">
            <a:spLocks/>
          </p:cNvSpPr>
          <p:nvPr/>
        </p:nvSpPr>
        <p:spPr>
          <a:xfrm>
            <a:off x="5638800" y="831702"/>
            <a:ext cx="2720250" cy="685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" dirty="0" smtClean="0"/>
              <a:t>Wolf Tales</a:t>
            </a:r>
            <a:endParaRPr lang="en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4572000" y="1581150"/>
            <a:ext cx="4260300" cy="286707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Launched in July 2015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Short video recordings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Focus on documenting historically under-represented voices in the campus community</a:t>
            </a:r>
          </a:p>
          <a:p>
            <a:endParaRPr lang="en-US" dirty="0"/>
          </a:p>
        </p:txBody>
      </p:sp>
      <p:pic>
        <p:nvPicPr>
          <p:cNvPr id="6" name="Picture 5" descr="https://lh4.googleusercontent.com/rEUg1PpgliIjQx8RCSXoYGrakRL-mGI7yqhvXwuOzfEuIkZnF23gdnrzFtfJ2g2ZODCltVEO2Jqd6t81QaZUtP8JZ1-JCqHnrzK4_zNMInadd2Yd8_tIMfs6EtGN9h7TOGHn_cILih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55"/>
            <a:ext cx="3393285" cy="254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lh4.googleusercontent.com/tiyWQSa_iWvlU6IklCXe05fAaROboVZKEG-h0ke-Fcg6O7fznXGR3iF9DwiLNz4_4EVaEaGMLM04WY2kPjUMaDPwz0tTG1bkr-EoDN1U-tpgCuYnhUzo2xaRi1xZgF32WdFX0UifSU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-16700"/>
            <a:ext cx="1920607" cy="256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G:\Special Collections\Outreach\2016\20160908_WolfTalesatHarambee\Photos\DSC0020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1" y="2647950"/>
            <a:ext cx="3978006" cy="2694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4423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113" y="0"/>
            <a:ext cx="701777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158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288" y="1428750"/>
            <a:ext cx="5080318" cy="288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hape 58"/>
          <p:cNvSpPr txBox="1">
            <a:spLocks/>
          </p:cNvSpPr>
          <p:nvPr/>
        </p:nvSpPr>
        <p:spPr>
          <a:xfrm>
            <a:off x="849201" y="590550"/>
            <a:ext cx="7190492" cy="685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ctr"/>
            <a:r>
              <a:rPr lang="en" dirty="0" smtClean="0"/>
              <a:t>Building visibility and participation</a:t>
            </a: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2716031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33041" y="0"/>
            <a:ext cx="45719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5" descr="G:\Special Collections\Outreach\Wolf Tales\Stills\Diversity Mini-Grant\mc00581-wt-hines-zeigler-20170430_access-0001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7" y="190646"/>
            <a:ext cx="1801792" cy="1013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5024217"/>
            <a:ext cx="4715936" cy="621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\\lib-dept-files.lib.ncsu.edu\shared\Special Collections\Outreach\Wolf Tales\Stills\Diversity Mini-Grant\mc00581-wt-biechele-20170428_access-0006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184" y="3866113"/>
            <a:ext cx="1684250" cy="947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\\lib-dept-files.lib.ncsu.edu\shared\Special Collections\Outreach\Wolf Tales\Stills\Diversity Mini-Grant\mc00581-wt-carmon-20170329-access-00019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50" y="3858190"/>
            <a:ext cx="1698336" cy="955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\\lib-dept-files.lib.ncsu.edu\shared\Special Collections\Outreach\Wolf Tales\Stills\Diversity Mini-Grant\mc00581-wt-hollingshead-20170428_access-00116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37" y="1415293"/>
            <a:ext cx="1672193" cy="940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\\lib-dept-files.lib.ncsu.edu\shared\Special Collections\Outreach\Wolf Tales\Stills\Diversity Mini-Grant\mc00581-wt-hope-20170430_access-0000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6555" y="3858191"/>
            <a:ext cx="1793487" cy="1008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\\lib-dept-files.lib.ncsu.edu\shared\Special Collections\Outreach\Wolf Tales\Stills\Diversity Mini-Grant\mc00581-wt-wang-park-20170428_access-00015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3603" y="232187"/>
            <a:ext cx="1727942" cy="971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\\lib-dept-files.lib.ncsu.edu\shared\Special Collections\Outreach\Wolf Tales\Stills\ForeverClub2016_Blalock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442" y="276865"/>
            <a:ext cx="1621383" cy="924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\\lib-dept-files.lib.ncsu.edu\shared\Special Collections\Outreach\Wolf Tales\Stills\StatesMates_Boggs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355" y="3858191"/>
            <a:ext cx="1781838" cy="963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G:\Special Collections\Outreach\Wolf Tales\Stills\Diversity Mini-Grant\mc00581-wt-laplante-20170401-access-00040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2456" y="3856504"/>
            <a:ext cx="1718414" cy="966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G:\Special Collections\Outreach\Wolf Tales\Stills\Diversity Mini-Grant\mc00581-wt-idries-fuchs-20170428_access-00041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3845" y="1403364"/>
            <a:ext cx="1806197" cy="1015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Shape 105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415193" y="215982"/>
            <a:ext cx="1676400" cy="985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7" descr="G:\Special Collections\Outreach\Wolf Tales\Stills\Diversity Mini-Grant\mc00581-wt-mahmood-bhatt-shaikh-20170325-access-00033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571750"/>
            <a:ext cx="1899152" cy="1068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2" descr="G:\Special Collections\Outreach\Wolf Tales\Stills\Diversity Mini-Grant\mc00581-wt-shoemaker-20170426-access-00034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3845" y="190646"/>
            <a:ext cx="1780870" cy="1001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\\lib-dept-files.lib.ncsu.edu\shared\Special Collections\Outreach\Wolf Tales\Stills\screenshot_GallardoWilliams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269" y="2587595"/>
            <a:ext cx="1914624" cy="1053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 Placeholder 2"/>
          <p:cNvSpPr>
            <a:spLocks noGrp="1"/>
          </p:cNvSpPr>
          <p:nvPr>
            <p:ph type="body" idx="1"/>
          </p:nvPr>
        </p:nvSpPr>
        <p:spPr>
          <a:xfrm>
            <a:off x="2357968" y="1733550"/>
            <a:ext cx="4576993" cy="160020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99 stories captured (and counting)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Building recurring partnerships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Expanding diversity and use of stories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6429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 txBox="1"/>
          <p:nvPr/>
        </p:nvSpPr>
        <p:spPr>
          <a:xfrm>
            <a:off x="2019301" y="2343150"/>
            <a:ext cx="5105399" cy="1905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dirty="0">
              <a:latin typeface="Raleway"/>
              <a:ea typeface="Raleway"/>
              <a:cs typeface="Raleway"/>
              <a:sym typeface="Raleway"/>
            </a:endParaRPr>
          </a:p>
          <a:p>
            <a:pPr lvl="0" algn="ctr" rtl="0">
              <a:spcBef>
                <a:spcPts val="0"/>
              </a:spcBef>
              <a:buNone/>
            </a:pPr>
            <a:r>
              <a:rPr lang="en" sz="2000" b="1" dirty="0" smtClean="0">
                <a:solidFill>
                  <a:srgbClr val="FF0000"/>
                </a:solidFill>
                <a:latin typeface="Raleway"/>
                <a:ea typeface="Raleway"/>
                <a:cs typeface="Raleway"/>
                <a:sym typeface="Raleway"/>
              </a:rPr>
              <a:t>go.ncsu.edu/wolftales</a:t>
            </a:r>
            <a:endParaRPr lang="en" sz="2000" b="1" dirty="0">
              <a:solidFill>
                <a:srgbClr val="FF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lvl="0" algn="ctr">
              <a:spcBef>
                <a:spcPts val="0"/>
              </a:spcBef>
              <a:buNone/>
            </a:pPr>
            <a:endParaRPr sz="2000" dirty="0">
              <a:latin typeface="Raleway"/>
              <a:ea typeface="Raleway"/>
              <a:cs typeface="Raleway"/>
              <a:sym typeface="Raleway"/>
            </a:endParaRPr>
          </a:p>
          <a:p>
            <a:pPr lvl="0" algn="ctr">
              <a:spcBef>
                <a:spcPts val="0"/>
              </a:spcBef>
              <a:buNone/>
            </a:pPr>
            <a:r>
              <a:rPr lang="en" sz="2000" b="1" dirty="0" smtClean="0">
                <a:latin typeface="Raleway"/>
                <a:ea typeface="Raleway"/>
                <a:cs typeface="Raleway"/>
                <a:sym typeface="Raleway"/>
              </a:rPr>
              <a:t>library_wolftales@ncsu.edu</a:t>
            </a:r>
            <a:endParaRPr lang="en" sz="2000" b="1" dirty="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051" name="Picture 3" descr="C:\Users\vlferris\Desktop\Wolf Tales 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938" y="971550"/>
            <a:ext cx="4048125" cy="127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lib-dept-files.lib.ncsu.edu\shared\Special Collections\Outreach\Wolf Tales\Presentations\Screenshot_SSIHULC.PN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-1246"/>
            <a:ext cx="7550968" cy="5143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9678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lum">
  <a:themeElements>
    <a:clrScheme name="Plum">
      <a:dk1>
        <a:srgbClr val="611BB8"/>
      </a:dk1>
      <a:lt1>
        <a:srgbClr val="FFFFFF"/>
      </a:lt1>
      <a:dk2>
        <a:srgbClr val="000000"/>
      </a:dk2>
      <a:lt2>
        <a:srgbClr val="7F7F7F"/>
      </a:lt2>
      <a:accent1>
        <a:srgbClr val="333333"/>
      </a:accent1>
      <a:accent2>
        <a:srgbClr val="5E2B97"/>
      </a:accent2>
      <a:accent3>
        <a:srgbClr val="7E57C2"/>
      </a:accent3>
      <a:accent4>
        <a:srgbClr val="C77025"/>
      </a:accent4>
      <a:accent5>
        <a:srgbClr val="009688"/>
      </a:accent5>
      <a:accent6>
        <a:srgbClr val="FFD600"/>
      </a:accent6>
      <a:hlink>
        <a:srgbClr val="009688"/>
      </a:hlink>
      <a:folHlink>
        <a:srgbClr val="00968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1832</TotalTime>
  <Words>713</Words>
  <Application>Microsoft Macintosh PowerPoint</Application>
  <PresentationFormat>On-screen Show (16:9)</PresentationFormat>
  <Paragraphs>67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Raleway</vt:lpstr>
      <vt:lpstr>Source Sans Pro</vt:lpstr>
      <vt:lpstr>Arial</vt:lpstr>
      <vt:lpstr>plum</vt:lpstr>
      <vt:lpstr>Wolf Tales:  Documenting Voices of Diversity at NC State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Wolf Tales:  Documenting Voices of Diversity at NC State</dc:title>
  <dc:creator>Virginia Ferris</dc:creator>
  <cp:lastModifiedBy>Microsoft Office User</cp:lastModifiedBy>
  <cp:revision>47</cp:revision>
  <dcterms:modified xsi:type="dcterms:W3CDTF">2018-02-02T14:27:31Z</dcterms:modified>
</cp:coreProperties>
</file>