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65" d="100"/>
          <a:sy n="165" d="100"/>
        </p:scale>
        <p:origin x="6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
                <a:solidFill>
                  <a:schemeClr val="dk1"/>
                </a:solidFill>
              </a:rPr>
              <a:t>We recognize that data and visualization skills are of growing importance for students and researchers. Our data and visualization workshops are incredibly popular. We offer multiple sessions of some workshops. Many of these are already full and have numerous people on the waiting list. For example, I’m teaching a workshop on Elements of Visualization Design that has 25 people registered and 25 people on the waiting list.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a:solidFill>
                  <a:srgbClr val="222222"/>
                </a:solidFill>
                <a:highlight>
                  <a:srgbClr val="FFFFFF"/>
                </a:highlight>
              </a:rPr>
              <a:t>Partly as a result of these workshops we are receiving increasing numbers of requests</a:t>
            </a:r>
            <a:r>
              <a:rPr lang="en"/>
              <a:t> for consultations and to teach</a:t>
            </a:r>
            <a:r>
              <a:rPr lang="en">
                <a:solidFill>
                  <a:srgbClr val="222222"/>
                </a:solidFill>
                <a:highlight>
                  <a:srgbClr val="FFFFFF"/>
                </a:highlight>
              </a:rPr>
              <a:t> data and visualization topics in courses. For example we’ve recently spoken to a digital humanities class about metadata and knowledge organization and to a geospatial information science class about GIS metadata. In the past couple of weeks I taught sessions on basic design concepts for data visualization for an Environmental Technology course and an Nuclear Engineering course. The Nuclear Engineering professor had participated in our data visualization for instructors workshop and </a:t>
            </a:r>
            <a:r>
              <a:rPr lang="en"/>
              <a:t>said that visualization skills are needed by his students but aren’t generally taught as part of their curriculum. Library consultations and instruction are helping to fill that gap. </a:t>
            </a:r>
            <a:endParaRPr/>
          </a:p>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a:t>Many people on different library committees and in several library departments and units provide data and visualization services. It can be challenging to coordinate support for data and visualization across departments, and it can be challenging for students and researchers to find the support they need when our data services are distributed. By creating a department to act as the “front door” for data and visualization services, we will be able to raise the visibility of these services and more easily connect students and researchers with the people in the library who can help them. By bringing together librarians who teach, consult, and develop applications in these areas</a:t>
            </a:r>
            <a:r>
              <a:rPr lang="en">
                <a:solidFill>
                  <a:srgbClr val="222222"/>
                </a:solidFill>
                <a:highlight>
                  <a:srgbClr val="FFFFFF"/>
                </a:highlight>
              </a:rPr>
              <a:t> we will also be better able to respond to the growth in demand and scale up these services.</a:t>
            </a:r>
            <a:endParaRPr>
              <a:solidFill>
                <a:srgbClr val="222222"/>
              </a:solidFill>
              <a:highlight>
                <a:srgbClr val="FFFFFF"/>
              </a:highlight>
            </a:endParaRPr>
          </a:p>
          <a:p>
            <a:pPr marL="0" lvl="0" indent="0" rtl="0">
              <a:lnSpc>
                <a:spcPct val="115000"/>
              </a:lnSpc>
              <a:spcBef>
                <a:spcPts val="0"/>
              </a:spcBef>
              <a:spcAft>
                <a:spcPts val="0"/>
              </a:spcAft>
              <a:buNone/>
            </a:pPr>
            <a:endParaRPr/>
          </a:p>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department will also help support computing resources for data and visualization work, and will help organize programs and interdisciplinary discussion groups, such as Coffee &amp; Viz and the Research Computing Interest Group.</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a:latin typeface="Helvetica Neue"/>
                <a:ea typeface="Helvetica Neue"/>
                <a:cs typeface="Helvetica Neue"/>
                <a:sym typeface="Helvetica Neue"/>
              </a:rPr>
              <a:t>Staff in the Data and Visualization Services department will also play an important role managing services and programming in</a:t>
            </a:r>
            <a:r>
              <a:rPr lang="en"/>
              <a:t> two new spaces the Libraries is creating devoted to data and visualization. The renovation of the Hunt Library’s third floor in spring 2018 and the upcoming D. H. Hill Library renovation both include plans for dedicated spaces to support data and visualization activities. These new spaces will consolidate our specialty computing for GIS, visualization, and programming, which will raise their visibility and facilitate drop-in and small-group consultations. It will also facilitate the development of informal communities of practice in these areas.</a:t>
            </a:r>
            <a:endParaRPr>
              <a:latin typeface="Helvetica Neue"/>
              <a:ea typeface="Helvetica Neue"/>
              <a:cs typeface="Helvetica Neue"/>
              <a:sym typeface="Helvetica Neue"/>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Shape 10"/>
          <p:cNvCxnSpPr/>
          <p:nvPr/>
        </p:nvCxnSpPr>
        <p:spPr>
          <a:xfrm>
            <a:off x="0" y="2998150"/>
            <a:ext cx="9144000" cy="0"/>
          </a:xfrm>
          <a:prstGeom prst="straightConnector1">
            <a:avLst/>
          </a:prstGeom>
          <a:noFill/>
          <a:ln w="19050" cap="flat" cmpd="sng">
            <a:solidFill>
              <a:schemeClr val="lt2"/>
            </a:solidFill>
            <a:prstDash val="solid"/>
            <a:round/>
            <a:headEnd type="none" w="med" len="med"/>
            <a:tailEnd type="none" w="med" len="med"/>
          </a:ln>
        </p:spPr>
      </p:cxnSp>
      <p:sp>
        <p:nvSpPr>
          <p:cNvPr id="11" name="Shape 11"/>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2" name="Shape 12"/>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a:endParaRPr/>
          </a:p>
        </p:txBody>
      </p:sp>
      <p:sp>
        <p:nvSpPr>
          <p:cNvPr id="13" name="Shape 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 name="Shape 50"/>
          <p:cNvSpPr txBox="1">
            <a:spLocks noGrp="1"/>
          </p:cNvSpPr>
          <p:nvPr>
            <p:ph type="title"/>
          </p:nvPr>
        </p:nvSpPr>
        <p:spPr>
          <a:xfrm>
            <a:off x="311700" y="991475"/>
            <a:ext cx="8520600" cy="1917900"/>
          </a:xfrm>
          <a:prstGeom prst="rect">
            <a:avLst/>
          </a:prstGeom>
        </p:spPr>
        <p:txBody>
          <a:bodyPr spcFirstLastPara="1" wrap="square" lIns="91425" tIns="91425" rIns="91425" bIns="91425" anchor="ctr" anchorCtr="0"/>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endParaRPr/>
          </a:p>
        </p:txBody>
      </p:sp>
      <p:sp>
        <p:nvSpPr>
          <p:cNvPr id="51" name="Shape 51"/>
          <p:cNvSpPr txBox="1">
            <a:spLocks noGrp="1"/>
          </p:cNvSpPr>
          <p:nvPr>
            <p:ph type="body" idx="1"/>
          </p:nvPr>
        </p:nvSpPr>
        <p:spPr>
          <a:xfrm>
            <a:off x="311700" y="3071300"/>
            <a:ext cx="8520600" cy="901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Shape 5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cxnSp>
        <p:nvCxnSpPr>
          <p:cNvPr id="15" name="Shape 15"/>
          <p:cNvCxnSpPr/>
          <p:nvPr/>
        </p:nvCxnSpPr>
        <p:spPr>
          <a:xfrm>
            <a:off x="0" y="2998150"/>
            <a:ext cx="9144000" cy="0"/>
          </a:xfrm>
          <a:prstGeom prst="straightConnector1">
            <a:avLst/>
          </a:prstGeom>
          <a:noFill/>
          <a:ln w="19050" cap="flat" cmpd="sng">
            <a:solidFill>
              <a:schemeClr val="lt2"/>
            </a:solidFill>
            <a:prstDash val="solid"/>
            <a:round/>
            <a:headEnd type="none" w="med" len="med"/>
            <a:tailEnd type="none" w="med" len="med"/>
          </a:ln>
        </p:spPr>
      </p:cxnSp>
      <p:sp>
        <p:nvSpPr>
          <p:cNvPr id="16" name="Shape 16"/>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7" name="Shape 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Shape 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Shape 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Shape 2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Shape 26"/>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Shape 3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Shape 33"/>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7975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7" name="Shape 3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lt2"/>
            </a:solidFill>
            <a:prstDash val="solid"/>
            <a:round/>
            <a:headEnd type="none" w="med" len="med"/>
            <a:tailEnd type="none" w="med" len="med"/>
          </a:ln>
        </p:spPr>
      </p:cxnSp>
      <p:sp>
        <p:nvSpPr>
          <p:cNvPr id="41" name="Shape 41"/>
          <p:cNvSpPr txBox="1">
            <a:spLocks noGrp="1"/>
          </p:cNvSpPr>
          <p:nvPr>
            <p:ph type="title"/>
          </p:nvPr>
        </p:nvSpPr>
        <p:spPr>
          <a:xfrm>
            <a:off x="265500" y="1205825"/>
            <a:ext cx="4045200" cy="15096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Shape 42"/>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Shape 43"/>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4" name="Shape 4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68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100"/>
              <a:buNone/>
              <a:defRPr sz="2100"/>
            </a:lvl1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pearmin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marL="914400" lvl="1"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marL="1371600" lvl="2"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marL="1828800" lvl="3"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marL="2286000" lvl="4"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marL="2743200" lvl="5"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marL="3200400" lvl="6"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marL="3657600" lvl="7"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marL="4114800" lvl="8" indent="-317500">
              <a:lnSpc>
                <a:spcPct val="115000"/>
              </a:lnSpc>
              <a:spcBef>
                <a:spcPts val="1600"/>
              </a:spcBef>
              <a:spcAft>
                <a:spcPts val="160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dk1"/>
                </a:solidFill>
                <a:latin typeface="Proxima Nova"/>
                <a:ea typeface="Proxima Nova"/>
                <a:cs typeface="Proxima Nova"/>
                <a:sym typeface="Proxima Nova"/>
              </a:defRPr>
            </a:lvl1pPr>
            <a:lvl2pPr lvl="1" algn="r">
              <a:spcBef>
                <a:spcPts val="0"/>
              </a:spcBef>
              <a:buNone/>
              <a:defRPr sz="1000">
                <a:solidFill>
                  <a:schemeClr val="dk1"/>
                </a:solidFill>
                <a:latin typeface="Proxima Nova"/>
                <a:ea typeface="Proxima Nova"/>
                <a:cs typeface="Proxima Nova"/>
                <a:sym typeface="Proxima Nova"/>
              </a:defRPr>
            </a:lvl2pPr>
            <a:lvl3pPr lvl="2" algn="r">
              <a:spcBef>
                <a:spcPts val="0"/>
              </a:spcBef>
              <a:buNone/>
              <a:defRPr sz="1000">
                <a:solidFill>
                  <a:schemeClr val="dk1"/>
                </a:solidFill>
                <a:latin typeface="Proxima Nova"/>
                <a:ea typeface="Proxima Nova"/>
                <a:cs typeface="Proxima Nova"/>
                <a:sym typeface="Proxima Nova"/>
              </a:defRPr>
            </a:lvl3pPr>
            <a:lvl4pPr lvl="3" algn="r">
              <a:spcBef>
                <a:spcPts val="0"/>
              </a:spcBef>
              <a:buNone/>
              <a:defRPr sz="1000">
                <a:solidFill>
                  <a:schemeClr val="dk1"/>
                </a:solidFill>
                <a:latin typeface="Proxima Nova"/>
                <a:ea typeface="Proxima Nova"/>
                <a:cs typeface="Proxima Nova"/>
                <a:sym typeface="Proxima Nova"/>
              </a:defRPr>
            </a:lvl4pPr>
            <a:lvl5pPr lvl="4" algn="r">
              <a:spcBef>
                <a:spcPts val="0"/>
              </a:spcBef>
              <a:buNone/>
              <a:defRPr sz="1000">
                <a:solidFill>
                  <a:schemeClr val="dk1"/>
                </a:solidFill>
                <a:latin typeface="Proxima Nova"/>
                <a:ea typeface="Proxima Nova"/>
                <a:cs typeface="Proxima Nova"/>
                <a:sym typeface="Proxima Nova"/>
              </a:defRPr>
            </a:lvl5pPr>
            <a:lvl6pPr lvl="5" algn="r">
              <a:spcBef>
                <a:spcPts val="0"/>
              </a:spcBef>
              <a:buNone/>
              <a:defRPr sz="1000">
                <a:solidFill>
                  <a:schemeClr val="dk1"/>
                </a:solidFill>
                <a:latin typeface="Proxima Nova"/>
                <a:ea typeface="Proxima Nova"/>
                <a:cs typeface="Proxima Nova"/>
                <a:sym typeface="Proxima Nova"/>
              </a:defRPr>
            </a:lvl6pPr>
            <a:lvl7pPr lvl="6" algn="r">
              <a:spcBef>
                <a:spcPts val="0"/>
              </a:spcBef>
              <a:buNone/>
              <a:defRPr sz="1000">
                <a:solidFill>
                  <a:schemeClr val="dk1"/>
                </a:solidFill>
                <a:latin typeface="Proxima Nova"/>
                <a:ea typeface="Proxima Nova"/>
                <a:cs typeface="Proxima Nova"/>
                <a:sym typeface="Proxima Nova"/>
              </a:defRPr>
            </a:lvl7pPr>
            <a:lvl8pPr lvl="7" algn="r">
              <a:spcBef>
                <a:spcPts val="0"/>
              </a:spcBef>
              <a:buNone/>
              <a:defRPr sz="1000">
                <a:solidFill>
                  <a:schemeClr val="dk1"/>
                </a:solidFill>
                <a:latin typeface="Proxima Nova"/>
                <a:ea typeface="Proxima Nova"/>
                <a:cs typeface="Proxima Nova"/>
                <a:sym typeface="Proxima Nova"/>
              </a:defRPr>
            </a:lvl8pPr>
            <a:lvl9pPr lvl="8" algn="r">
              <a:spcBef>
                <a:spcPts val="0"/>
              </a:spcBef>
              <a:buNone/>
              <a:defRPr sz="1000">
                <a:solidFill>
                  <a:schemeClr val="dk1"/>
                </a:solidFill>
                <a:latin typeface="Proxima Nova"/>
                <a:ea typeface="Proxima Nova"/>
                <a:cs typeface="Proxima Nova"/>
                <a:sym typeface="Proxima Nova"/>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Data and Visualization Services</a:t>
            </a:r>
            <a:endParaRPr/>
          </a:p>
        </p:txBody>
      </p:sp>
      <p:sp>
        <p:nvSpPr>
          <p:cNvPr id="60" name="Shape 60"/>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 new department in the NCSU Libraries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Upcoming data and visualization workshops</a:t>
            </a:r>
            <a:endParaRPr/>
          </a:p>
        </p:txBody>
      </p:sp>
      <p:sp>
        <p:nvSpPr>
          <p:cNvPr id="66" name="Shape 6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600"/>
              <a:t>Elements of Visualization Design</a:t>
            </a:r>
            <a:endParaRPr sz="1600"/>
          </a:p>
          <a:p>
            <a:pPr marL="0" lvl="0" indent="0" rtl="0">
              <a:lnSpc>
                <a:spcPct val="115000"/>
              </a:lnSpc>
              <a:spcBef>
                <a:spcPts val="0"/>
              </a:spcBef>
              <a:spcAft>
                <a:spcPts val="0"/>
              </a:spcAft>
              <a:buNone/>
            </a:pPr>
            <a:r>
              <a:rPr lang="en" sz="1600"/>
              <a:t>Visualize Your Data With Tableau</a:t>
            </a:r>
            <a:endParaRPr sz="1600"/>
          </a:p>
          <a:p>
            <a:pPr marL="0" lvl="0" indent="0" rtl="0">
              <a:lnSpc>
                <a:spcPct val="115000"/>
              </a:lnSpc>
              <a:spcBef>
                <a:spcPts val="0"/>
              </a:spcBef>
              <a:spcAft>
                <a:spcPts val="0"/>
              </a:spcAft>
              <a:buClr>
                <a:schemeClr val="dk1"/>
              </a:buClr>
              <a:buSzPts val="1100"/>
              <a:buFont typeface="Arial"/>
              <a:buNone/>
            </a:pPr>
            <a:r>
              <a:rPr lang="en" sz="1600"/>
              <a:t>Tableau II</a:t>
            </a:r>
            <a:endParaRPr sz="1600"/>
          </a:p>
          <a:p>
            <a:pPr marL="0" lvl="0" indent="0" rtl="0">
              <a:lnSpc>
                <a:spcPct val="115000"/>
              </a:lnSpc>
              <a:spcBef>
                <a:spcPts val="0"/>
              </a:spcBef>
              <a:spcAft>
                <a:spcPts val="0"/>
              </a:spcAft>
              <a:buClr>
                <a:schemeClr val="dk1"/>
              </a:buClr>
              <a:buSzPts val="1100"/>
              <a:buFont typeface="Arial"/>
              <a:buNone/>
            </a:pPr>
            <a:r>
              <a:rPr lang="en" sz="1600"/>
              <a:t>Storytelling with GIS Maps</a:t>
            </a:r>
            <a:endParaRPr sz="1600"/>
          </a:p>
          <a:p>
            <a:pPr marL="0" lvl="0" indent="0" rtl="0">
              <a:lnSpc>
                <a:spcPct val="115000"/>
              </a:lnSpc>
              <a:spcBef>
                <a:spcPts val="0"/>
              </a:spcBef>
              <a:spcAft>
                <a:spcPts val="0"/>
              </a:spcAft>
              <a:buNone/>
            </a:pPr>
            <a:r>
              <a:rPr lang="en" sz="1600"/>
              <a:t>Mapping and Geospatial Visualization with QGIS</a:t>
            </a:r>
            <a:endParaRPr sz="1600"/>
          </a:p>
          <a:p>
            <a:pPr marL="0" lvl="0" indent="0" rtl="0">
              <a:lnSpc>
                <a:spcPct val="115000"/>
              </a:lnSpc>
              <a:spcBef>
                <a:spcPts val="0"/>
              </a:spcBef>
              <a:spcAft>
                <a:spcPts val="0"/>
              </a:spcAft>
              <a:buClr>
                <a:schemeClr val="dk1"/>
              </a:buClr>
              <a:buSzPts val="1100"/>
              <a:buFont typeface="Arial"/>
              <a:buNone/>
            </a:pPr>
            <a:r>
              <a:rPr lang="en" sz="1600"/>
              <a:t>Basics of Adobe Illustrator for Research Graphics</a:t>
            </a:r>
            <a:endParaRPr sz="1600"/>
          </a:p>
          <a:p>
            <a:pPr marL="0" lvl="0" indent="0" rtl="0">
              <a:lnSpc>
                <a:spcPct val="115000"/>
              </a:lnSpc>
              <a:spcBef>
                <a:spcPts val="0"/>
              </a:spcBef>
              <a:spcAft>
                <a:spcPts val="0"/>
              </a:spcAft>
              <a:buClr>
                <a:schemeClr val="dk1"/>
              </a:buClr>
              <a:buSzPts val="1100"/>
              <a:buFont typeface="Arial"/>
              <a:buNone/>
            </a:pPr>
            <a:r>
              <a:rPr lang="en" sz="1600"/>
              <a:t>Creating Compelling Infographics</a:t>
            </a:r>
            <a:endParaRPr sz="1600"/>
          </a:p>
          <a:p>
            <a:pPr marL="0" lvl="0" indent="0" rtl="0">
              <a:lnSpc>
                <a:spcPct val="115000"/>
              </a:lnSpc>
              <a:spcBef>
                <a:spcPts val="0"/>
              </a:spcBef>
              <a:spcAft>
                <a:spcPts val="0"/>
              </a:spcAft>
              <a:buNone/>
            </a:pPr>
            <a:r>
              <a:rPr lang="en" sz="1600"/>
              <a:t>R for Absolute Beginners</a:t>
            </a:r>
            <a:endParaRPr sz="1600"/>
          </a:p>
          <a:p>
            <a:pPr marL="0" lvl="0" indent="0" rtl="0">
              <a:lnSpc>
                <a:spcPct val="115000"/>
              </a:lnSpc>
              <a:spcBef>
                <a:spcPts val="0"/>
              </a:spcBef>
              <a:spcAft>
                <a:spcPts val="0"/>
              </a:spcAft>
              <a:buClr>
                <a:schemeClr val="dk1"/>
              </a:buClr>
              <a:buSzPts val="1100"/>
              <a:buFont typeface="Arial"/>
              <a:buNone/>
            </a:pPr>
            <a:r>
              <a:rPr lang="en" sz="1600"/>
              <a:t>R for Document Creation</a:t>
            </a:r>
            <a:endParaRPr sz="1600"/>
          </a:p>
          <a:p>
            <a:pPr marL="0" lvl="0" indent="0" rtl="0">
              <a:lnSpc>
                <a:spcPct val="115000"/>
              </a:lnSpc>
              <a:spcBef>
                <a:spcPts val="0"/>
              </a:spcBef>
              <a:spcAft>
                <a:spcPts val="0"/>
              </a:spcAft>
              <a:buClr>
                <a:schemeClr val="dk1"/>
              </a:buClr>
              <a:buSzPts val="1100"/>
              <a:buFont typeface="Arial"/>
              <a:buNone/>
            </a:pPr>
            <a:r>
              <a:rPr lang="en" sz="1600"/>
              <a:t>Data Visualization with R </a:t>
            </a:r>
            <a:endParaRPr sz="1600"/>
          </a:p>
          <a:p>
            <a:pPr marL="0" lvl="0" indent="0" rtl="0">
              <a:lnSpc>
                <a:spcPct val="115000"/>
              </a:lnSpc>
              <a:spcBef>
                <a:spcPts val="0"/>
              </a:spcBef>
              <a:spcAft>
                <a:spcPts val="0"/>
              </a:spcAft>
              <a:buClr>
                <a:schemeClr val="dk1"/>
              </a:buClr>
              <a:buSzPts val="1100"/>
              <a:buFont typeface="Arial"/>
              <a:buNone/>
            </a:pPr>
            <a:r>
              <a:rPr lang="en" sz="1600"/>
              <a:t>Introduction to Google Analytics</a:t>
            </a:r>
            <a:endParaRPr sz="1600"/>
          </a:p>
          <a:p>
            <a:pPr marL="0" lvl="0" indent="0" rtl="0">
              <a:lnSpc>
                <a:spcPct val="115000"/>
              </a:lnSpc>
              <a:spcBef>
                <a:spcPts val="0"/>
              </a:spcBef>
              <a:spcAft>
                <a:spcPts val="0"/>
              </a:spcAft>
              <a:buClr>
                <a:schemeClr val="dk1"/>
              </a:buClr>
              <a:buSzPts val="1100"/>
              <a:buFont typeface="Arial"/>
              <a:buNone/>
            </a:pPr>
            <a:r>
              <a:rPr lang="en" sz="1600"/>
              <a:t>Analyzing Qualitative Data Using NVIVO</a:t>
            </a:r>
            <a:endParaRPr sz="1600"/>
          </a:p>
          <a:p>
            <a:pPr marL="0" lvl="0" indent="0">
              <a:spcBef>
                <a:spcPts val="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Workshops outside of the Libraries</a:t>
            </a:r>
            <a:endParaRPr/>
          </a:p>
        </p:txBody>
      </p:sp>
      <p:sp>
        <p:nvSpPr>
          <p:cNvPr id="72" name="Shape 7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Parks, Recreation, and Tourism Management</a:t>
            </a:r>
            <a:endParaRPr/>
          </a:p>
          <a:p>
            <a:pPr marL="0" lvl="0" indent="0">
              <a:spcBef>
                <a:spcPts val="0"/>
              </a:spcBef>
              <a:spcAft>
                <a:spcPts val="0"/>
              </a:spcAft>
              <a:buNone/>
            </a:pPr>
            <a:r>
              <a:rPr lang="en"/>
              <a:t>Geospatial Information Science</a:t>
            </a:r>
            <a:endParaRPr/>
          </a:p>
          <a:p>
            <a:pPr marL="0" lvl="0" indent="0">
              <a:spcBef>
                <a:spcPts val="0"/>
              </a:spcBef>
              <a:spcAft>
                <a:spcPts val="0"/>
              </a:spcAft>
              <a:buNone/>
            </a:pPr>
            <a:r>
              <a:rPr lang="en"/>
              <a:t>MBA</a:t>
            </a:r>
            <a:endParaRPr/>
          </a:p>
          <a:p>
            <a:pPr marL="0" lvl="0" indent="0">
              <a:spcBef>
                <a:spcPts val="0"/>
              </a:spcBef>
              <a:spcAft>
                <a:spcPts val="0"/>
              </a:spcAft>
              <a:buNone/>
            </a:pPr>
            <a:r>
              <a:rPr lang="en"/>
              <a:t>Environmental Technology</a:t>
            </a:r>
            <a:endParaRPr/>
          </a:p>
          <a:p>
            <a:pPr marL="0" lvl="0" indent="0">
              <a:spcBef>
                <a:spcPts val="0"/>
              </a:spcBef>
              <a:spcAft>
                <a:spcPts val="0"/>
              </a:spcAft>
              <a:buNone/>
            </a:pPr>
            <a:r>
              <a:rPr lang="en"/>
              <a:t>Nuclear Engineering</a:t>
            </a:r>
            <a:endParaRPr/>
          </a:p>
          <a:p>
            <a:pPr marL="0" lvl="0" indent="0" rtl="0">
              <a:spcBef>
                <a:spcPts val="0"/>
              </a:spcBef>
              <a:spcAft>
                <a:spcPts val="0"/>
              </a:spcAft>
              <a:buNone/>
            </a:pPr>
            <a:r>
              <a:rPr lang="en"/>
              <a:t>Digital Humanities</a:t>
            </a:r>
            <a:endParaRPr/>
          </a:p>
          <a:p>
            <a:pPr marL="0" lvl="0" indent="0" rtl="0">
              <a:spcBef>
                <a:spcPts val="0"/>
              </a:spcBef>
              <a:spcAft>
                <a:spcPts val="0"/>
              </a:spcAft>
              <a:buNone/>
            </a:pPr>
            <a:r>
              <a:rPr lang="en"/>
              <a:t>Forestry and Environmental Resources</a:t>
            </a:r>
            <a:endParaRPr/>
          </a:p>
          <a:p>
            <a:pPr marL="0" lvl="0" indent="0" rtl="0">
              <a:spcBef>
                <a:spcPts val="0"/>
              </a:spcBef>
              <a:spcAft>
                <a:spcPts val="0"/>
              </a:spcAft>
              <a:buNone/>
            </a:pPr>
            <a:r>
              <a:rPr lang="en"/>
              <a:t>Marine, Earth, and Atmospheric Sciences</a:t>
            </a:r>
            <a:endParaRPr/>
          </a:p>
          <a:p>
            <a:pPr marL="0" lvl="0" indent="0" rtl="0">
              <a:spcBef>
                <a:spcPts val="0"/>
              </a:spcBef>
              <a:spcAft>
                <a:spcPts val="0"/>
              </a:spcAft>
              <a:buNone/>
            </a:pPr>
            <a:r>
              <a:rPr lang="en"/>
              <a:t>Comparative Medicine Institute</a:t>
            </a:r>
            <a:endParaRPr/>
          </a:p>
          <a:p>
            <a:pPr marL="0" lvl="0" indent="0">
              <a:spcBef>
                <a:spcPts val="0"/>
              </a:spcBef>
              <a:spcAft>
                <a:spcPts val="0"/>
              </a:spcAft>
              <a:buNone/>
            </a:pPr>
            <a:r>
              <a:rPr lang="en"/>
              <a:t>…and others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Data services are provided across the Libraries</a:t>
            </a:r>
            <a:endParaRPr/>
          </a:p>
        </p:txBody>
      </p:sp>
      <p:sp>
        <p:nvSpPr>
          <p:cNvPr id="78" name="Shape 7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Research Data Committee</a:t>
            </a:r>
            <a:endParaRPr/>
          </a:p>
          <a:p>
            <a:pPr marL="0" lvl="0" indent="0">
              <a:spcBef>
                <a:spcPts val="1600"/>
              </a:spcBef>
              <a:spcAft>
                <a:spcPts val="0"/>
              </a:spcAft>
              <a:buNone/>
            </a:pPr>
            <a:r>
              <a:rPr lang="en"/>
              <a:t>Visualization Services Team</a:t>
            </a:r>
            <a:endParaRPr/>
          </a:p>
          <a:p>
            <a:pPr marL="0" lvl="0" indent="0">
              <a:spcBef>
                <a:spcPts val="1600"/>
              </a:spcBef>
              <a:spcAft>
                <a:spcPts val="0"/>
              </a:spcAft>
              <a:buNone/>
            </a:pPr>
            <a:r>
              <a:rPr lang="en"/>
              <a:t>Collections &amp; Research Strategy</a:t>
            </a:r>
            <a:endParaRPr/>
          </a:p>
          <a:p>
            <a:pPr marL="0" lvl="0" indent="0">
              <a:spcBef>
                <a:spcPts val="1600"/>
              </a:spcBef>
              <a:spcAft>
                <a:spcPts val="0"/>
              </a:spcAft>
              <a:buNone/>
            </a:pPr>
            <a:r>
              <a:rPr lang="en"/>
              <a:t>Research Engagement</a:t>
            </a:r>
            <a:endParaRPr/>
          </a:p>
          <a:p>
            <a:pPr marL="0" lvl="0" indent="0">
              <a:spcBef>
                <a:spcPts val="1600"/>
              </a:spcBef>
              <a:spcAft>
                <a:spcPts val="0"/>
              </a:spcAft>
              <a:buNone/>
            </a:pPr>
            <a:r>
              <a:rPr lang="en"/>
              <a:t>branch libraries</a:t>
            </a:r>
            <a:endParaRPr/>
          </a:p>
          <a:p>
            <a:pPr marL="0" lvl="0" indent="0">
              <a:spcBef>
                <a:spcPts val="1600"/>
              </a:spcBef>
              <a:spcAft>
                <a:spcPts val="0"/>
              </a:spcAft>
              <a:buNone/>
            </a:pPr>
            <a:r>
              <a:rPr lang="en"/>
              <a:t>Digital Library Initiatives</a:t>
            </a:r>
            <a:endParaRPr/>
          </a:p>
          <a:p>
            <a:pPr marL="0" lvl="0" indent="0">
              <a:spcBef>
                <a:spcPts val="1600"/>
              </a:spcBef>
              <a:spcAft>
                <a:spcPts val="1600"/>
              </a:spcAft>
              <a:buNone/>
            </a:pPr>
            <a:r>
              <a:rPr lang="en"/>
              <a:t>Data Projects and Partnerships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Service areas for new department</a:t>
            </a:r>
            <a:endParaRPr/>
          </a:p>
        </p:txBody>
      </p:sp>
      <p:sp>
        <p:nvSpPr>
          <p:cNvPr id="84" name="Shape 8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1600">
                <a:latin typeface="Helvetica Neue"/>
                <a:ea typeface="Helvetica Neue"/>
                <a:cs typeface="Helvetica Neue"/>
                <a:sym typeface="Helvetica Neue"/>
              </a:rPr>
              <a:t>Expert consulting and instruction</a:t>
            </a:r>
            <a:endParaRPr sz="1600">
              <a:latin typeface="Helvetica Neue"/>
              <a:ea typeface="Helvetica Neue"/>
              <a:cs typeface="Helvetica Neue"/>
              <a:sym typeface="Helvetica Neue"/>
            </a:endParaRPr>
          </a:p>
          <a:p>
            <a:pPr marL="457200" lvl="0" indent="-330200" rtl="0">
              <a:spcBef>
                <a:spcPts val="0"/>
              </a:spcBef>
              <a:spcAft>
                <a:spcPts val="0"/>
              </a:spcAft>
              <a:buSzPts val="1600"/>
              <a:buFont typeface="Helvetica Neue"/>
              <a:buChar char="●"/>
            </a:pPr>
            <a:r>
              <a:rPr lang="en" sz="1600">
                <a:latin typeface="Helvetica Neue"/>
                <a:ea typeface="Helvetica Neue"/>
                <a:cs typeface="Helvetica Neue"/>
                <a:sym typeface="Helvetica Neue"/>
              </a:rPr>
              <a:t>Data visualization</a:t>
            </a:r>
            <a:endParaRPr sz="1600">
              <a:latin typeface="Helvetica Neue"/>
              <a:ea typeface="Helvetica Neue"/>
              <a:cs typeface="Helvetica Neue"/>
              <a:sym typeface="Helvetica Neue"/>
            </a:endParaRPr>
          </a:p>
          <a:p>
            <a:pPr marL="457200" lvl="0" indent="-330200" rtl="0">
              <a:spcBef>
                <a:spcPts val="0"/>
              </a:spcBef>
              <a:spcAft>
                <a:spcPts val="0"/>
              </a:spcAft>
              <a:buSzPts val="1600"/>
              <a:buFont typeface="Helvetica Neue"/>
              <a:buChar char="●"/>
            </a:pPr>
            <a:r>
              <a:rPr lang="en" sz="1600">
                <a:latin typeface="Helvetica Neue"/>
                <a:ea typeface="Helvetica Neue"/>
                <a:cs typeface="Helvetica Neue"/>
                <a:sym typeface="Helvetica Neue"/>
              </a:rPr>
              <a:t>GIS and mapping</a:t>
            </a:r>
            <a:endParaRPr sz="1600">
              <a:latin typeface="Helvetica Neue"/>
              <a:ea typeface="Helvetica Neue"/>
              <a:cs typeface="Helvetica Neue"/>
              <a:sym typeface="Helvetica Neue"/>
            </a:endParaRPr>
          </a:p>
          <a:p>
            <a:pPr marL="457200" lvl="0" indent="-330200" rtl="0">
              <a:spcBef>
                <a:spcPts val="0"/>
              </a:spcBef>
              <a:spcAft>
                <a:spcPts val="0"/>
              </a:spcAft>
              <a:buSzPts val="1600"/>
              <a:buFont typeface="Helvetica Neue"/>
              <a:buChar char="●"/>
            </a:pPr>
            <a:r>
              <a:rPr lang="en" sz="1600">
                <a:latin typeface="Helvetica Neue"/>
                <a:ea typeface="Helvetica Neue"/>
                <a:cs typeface="Helvetica Neue"/>
                <a:sym typeface="Helvetica Neue"/>
              </a:rPr>
              <a:t>Finding and acquiring datasets</a:t>
            </a:r>
            <a:endParaRPr sz="1600">
              <a:latin typeface="Helvetica Neue"/>
              <a:ea typeface="Helvetica Neue"/>
              <a:cs typeface="Helvetica Neue"/>
              <a:sym typeface="Helvetica Neue"/>
            </a:endParaRPr>
          </a:p>
          <a:p>
            <a:pPr marL="457200" lvl="0" indent="-330200" rtl="0">
              <a:spcBef>
                <a:spcPts val="0"/>
              </a:spcBef>
              <a:spcAft>
                <a:spcPts val="0"/>
              </a:spcAft>
              <a:buSzPts val="1600"/>
              <a:buFont typeface="Helvetica Neue"/>
              <a:buChar char="●"/>
            </a:pPr>
            <a:r>
              <a:rPr lang="en" sz="1600">
                <a:latin typeface="Helvetica Neue"/>
                <a:ea typeface="Helvetica Neue"/>
                <a:cs typeface="Helvetica Neue"/>
                <a:sym typeface="Helvetica Neue"/>
              </a:rPr>
              <a:t>Data management</a:t>
            </a:r>
            <a:endParaRPr sz="1600">
              <a:latin typeface="Helvetica Neue"/>
              <a:ea typeface="Helvetica Neue"/>
              <a:cs typeface="Helvetica Neue"/>
              <a:sym typeface="Helvetica Neue"/>
            </a:endParaRPr>
          </a:p>
          <a:p>
            <a:pPr marL="457200" lvl="0" indent="-330200" rtl="0">
              <a:spcBef>
                <a:spcPts val="0"/>
              </a:spcBef>
              <a:spcAft>
                <a:spcPts val="0"/>
              </a:spcAft>
              <a:buSzPts val="1600"/>
              <a:buFont typeface="Helvetica Neue"/>
              <a:buChar char="●"/>
            </a:pPr>
            <a:r>
              <a:rPr lang="en" sz="1600">
                <a:latin typeface="Helvetica Neue"/>
                <a:ea typeface="Helvetica Neue"/>
                <a:cs typeface="Helvetica Neue"/>
                <a:sym typeface="Helvetica Neue"/>
              </a:rPr>
              <a:t>Data cleaning and manipulation</a:t>
            </a:r>
            <a:endParaRPr sz="1600">
              <a:latin typeface="Helvetica Neue"/>
              <a:ea typeface="Helvetica Neue"/>
              <a:cs typeface="Helvetica Neue"/>
              <a:sym typeface="Helvetica Neue"/>
            </a:endParaRPr>
          </a:p>
          <a:p>
            <a:pPr marL="457200" lvl="0" indent="-330200" rtl="0">
              <a:spcBef>
                <a:spcPts val="0"/>
              </a:spcBef>
              <a:spcAft>
                <a:spcPts val="0"/>
              </a:spcAft>
              <a:buSzPts val="1600"/>
              <a:buFont typeface="Helvetica Neue"/>
              <a:buChar char="●"/>
            </a:pPr>
            <a:r>
              <a:rPr lang="en" sz="1600">
                <a:latin typeface="Helvetica Neue"/>
                <a:ea typeface="Helvetica Neue"/>
                <a:cs typeface="Helvetica Neue"/>
                <a:sym typeface="Helvetica Neue"/>
              </a:rPr>
              <a:t>Data modeling and database design</a:t>
            </a:r>
            <a:endParaRPr sz="1600">
              <a:latin typeface="Helvetica Neue"/>
              <a:ea typeface="Helvetica Neue"/>
              <a:cs typeface="Helvetica Neue"/>
              <a:sym typeface="Helvetica Neue"/>
            </a:endParaRPr>
          </a:p>
          <a:p>
            <a:pPr marL="457200" lvl="0" indent="-330200" rtl="0">
              <a:spcBef>
                <a:spcPts val="0"/>
              </a:spcBef>
              <a:spcAft>
                <a:spcPts val="0"/>
              </a:spcAft>
              <a:buSzPts val="1600"/>
              <a:buFont typeface="Helvetica Neue"/>
              <a:buChar char="●"/>
            </a:pPr>
            <a:r>
              <a:rPr lang="en" sz="1600">
                <a:latin typeface="Helvetica Neue"/>
                <a:ea typeface="Helvetica Neue"/>
                <a:cs typeface="Helvetica Neue"/>
                <a:sym typeface="Helvetica Neue"/>
              </a:rPr>
              <a:t>Metadata creation and mapping</a:t>
            </a:r>
            <a:endParaRPr sz="1600">
              <a:latin typeface="Helvetica Neue"/>
              <a:ea typeface="Helvetica Neue"/>
              <a:cs typeface="Helvetica Neue"/>
              <a:sym typeface="Helvetica Neue"/>
            </a:endParaRPr>
          </a:p>
          <a:p>
            <a:pPr marL="457200" lvl="0" indent="-330200" rtl="0">
              <a:spcBef>
                <a:spcPts val="0"/>
              </a:spcBef>
              <a:spcAft>
                <a:spcPts val="0"/>
              </a:spcAft>
              <a:buSzPts val="1600"/>
              <a:buFont typeface="Helvetica Neue"/>
              <a:buChar char="●"/>
            </a:pPr>
            <a:r>
              <a:rPr lang="en" sz="1600">
                <a:latin typeface="Helvetica Neue"/>
                <a:ea typeface="Helvetica Neue"/>
                <a:cs typeface="Helvetica Neue"/>
                <a:sym typeface="Helvetica Neue"/>
              </a:rPr>
              <a:t>Data analysis</a:t>
            </a:r>
            <a:endParaRPr sz="1600">
              <a:latin typeface="Helvetica Neue"/>
              <a:ea typeface="Helvetica Neue"/>
              <a:cs typeface="Helvetica Neue"/>
              <a:sym typeface="Helvetica Neue"/>
            </a:endParaRPr>
          </a:p>
          <a:p>
            <a:pPr marL="0" lvl="0" indent="0" rtl="0">
              <a:spcBef>
                <a:spcPts val="1000"/>
              </a:spcBef>
              <a:spcAft>
                <a:spcPts val="0"/>
              </a:spcAft>
              <a:buNone/>
            </a:pPr>
            <a:r>
              <a:rPr lang="en" sz="1600">
                <a:latin typeface="Helvetica Neue"/>
                <a:ea typeface="Helvetica Neue"/>
                <a:cs typeface="Helvetica Neue"/>
                <a:sym typeface="Helvetica Neue"/>
              </a:rPr>
              <a:t>Computing resources for data and visualization work</a:t>
            </a:r>
            <a:endParaRPr sz="1600">
              <a:latin typeface="Helvetica Neue"/>
              <a:ea typeface="Helvetica Neue"/>
              <a:cs typeface="Helvetica Neue"/>
              <a:sym typeface="Helvetica Neue"/>
            </a:endParaRPr>
          </a:p>
          <a:p>
            <a:pPr marL="0" lvl="0" indent="0" rtl="0">
              <a:spcBef>
                <a:spcPts val="1000"/>
              </a:spcBef>
              <a:spcAft>
                <a:spcPts val="0"/>
              </a:spcAft>
              <a:buNone/>
            </a:pPr>
            <a:r>
              <a:rPr lang="en" sz="1600">
                <a:latin typeface="Helvetica Neue"/>
                <a:ea typeface="Helvetica Neue"/>
                <a:cs typeface="Helvetica Neue"/>
                <a:sym typeface="Helvetica Neue"/>
              </a:rPr>
              <a:t>Programs and interdisciplinary discussion groups</a:t>
            </a:r>
            <a:endParaRPr sz="1600">
              <a:highlight>
                <a:srgbClr val="FFFFFF"/>
              </a:highlight>
            </a:endParaRPr>
          </a:p>
          <a:p>
            <a:pPr marL="0" lvl="0" indent="0">
              <a:spcBef>
                <a:spcPts val="0"/>
              </a:spcBef>
              <a:spcAft>
                <a:spcPts val="1600"/>
              </a:spcAft>
              <a:buNone/>
            </a:pPr>
            <a:endParaRPr sz="1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New spaces for data and visualization</a:t>
            </a:r>
            <a:endParaRPr/>
          </a:p>
        </p:txBody>
      </p:sp>
      <p:sp>
        <p:nvSpPr>
          <p:cNvPr id="90" name="Shape 9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Renovation of the Hunt Library’s third floor in spring 2018</a:t>
            </a:r>
            <a:endParaRPr/>
          </a:p>
          <a:p>
            <a:pPr marL="0" lvl="0" indent="0" rtl="0">
              <a:spcBef>
                <a:spcPts val="0"/>
              </a:spcBef>
              <a:spcAft>
                <a:spcPts val="0"/>
              </a:spcAft>
              <a:buNone/>
            </a:pPr>
            <a:endParaRPr/>
          </a:p>
          <a:p>
            <a:pPr marL="0" lvl="0" indent="0" rtl="0">
              <a:spcBef>
                <a:spcPts val="0"/>
              </a:spcBef>
              <a:spcAft>
                <a:spcPts val="0"/>
              </a:spcAft>
              <a:buNone/>
            </a:pPr>
            <a:r>
              <a:rPr lang="en"/>
              <a:t>Upcoming renovation of D. H. Hill Library</a:t>
            </a:r>
            <a:endParaRPr/>
          </a:p>
        </p:txBody>
      </p:sp>
    </p:spTree>
  </p:cSld>
  <p:clrMapOvr>
    <a:masterClrMapping/>
  </p:clrMapOvr>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684</Words>
  <Application>Microsoft Macintosh PowerPoint</Application>
  <PresentationFormat>On-screen Show (16:9)</PresentationFormat>
  <Paragraphs>55</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Proxima Nova</vt:lpstr>
      <vt:lpstr>Arial</vt:lpstr>
      <vt:lpstr>Helvetica Neue</vt:lpstr>
      <vt:lpstr>Spearmint</vt:lpstr>
      <vt:lpstr>Data and Visualization Services</vt:lpstr>
      <vt:lpstr>Upcoming data and visualization workshops</vt:lpstr>
      <vt:lpstr>Workshops outside of the Libraries</vt:lpstr>
      <vt:lpstr>Data services are provided across the Libraries</vt:lpstr>
      <vt:lpstr>Service areas for new department</vt:lpstr>
      <vt:lpstr>New spaces for data and visualization</vt:lpstr>
    </vt:vector>
  </TitlesOfParts>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and Visualization Services</dc:title>
  <cp:lastModifiedBy>Microsoft Office User</cp:lastModifiedBy>
  <cp:revision>1</cp:revision>
  <dcterms:modified xsi:type="dcterms:W3CDTF">2018-02-07T14:12:28Z</dcterms:modified>
</cp:coreProperties>
</file>