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3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12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winnower.com/papers/3489-signal-not-solution-notes-on-why-sci-hub-will-not-open-access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rln.acrl.org/content/78/2/86.full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news/2016/04/whos-downloading-pirated-papers-everyone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ews/online-collaboration-scientists-and-the-social-network-1.15711#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https://thewinnower.com/papers/3489-signal-not-solution-notes-on-why-sci-hub-will-not-open-access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http://crln.acrl.org/content/78/2/86.full</a:t>
            </a:r>
            <a:r>
              <a:rPr lang="en"/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http://www.sciencemag.org/news/2016/04/whos-downloading-pirated-papers-everyone</a:t>
            </a:r>
            <a:r>
              <a:rPr lang="en"/>
              <a:t>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Facebook - many do not use this professionally</a:t>
            </a:r>
          </a:p>
        </p:txBody>
      </p: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30</a:t>
            </a:fld>
            <a:endParaRPr lang="e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LinkedIn - digital rolodex, to use so others can find you and get in contact</a:t>
            </a:r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31</a:t>
            </a:fld>
            <a:endParaRPr lang="e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ResearchGate</a:t>
            </a:r>
          </a:p>
        </p:txBody>
      </p:sp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32</a:t>
            </a:fld>
            <a:endParaRPr lang="en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/>
              <a:t>Madison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Richard Van Noordan, Online Collaboration: Scientists and the Social Network, 2014  (Nature)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http://www.nature.com/news/online-collaboration-scientists-and-the-social-network-1.15711#/</a:t>
            </a:r>
            <a:r>
              <a:rPr lang="en"/>
              <a:t>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different options for which platforms you can use. nature did a survey on social media use and the reasons researchers use it.</a:t>
            </a:r>
          </a:p>
        </p:txBody>
      </p:sp>
      <p:sp>
        <p:nvSpPr>
          <p:cNvPr id="314" name="Shape 31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33</a:t>
            </a:fld>
            <a:endParaRPr lang="e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Site members may "follow" a research interest, in addition to following other individual members.[11] It has a blogging feature for users to write short reviews on peer-reviewed articles.[11] ResearchGate indexes self-published information on user profiles to suggest members to connect with others who have similar interests.[4] When a member posts a question, it is fielded to others that have identified on their user profile that they have a relevant expertise.[12] It also has private chat rooms where users can share data, edit shared documents, or discuss confidential topics.[13] The site also features a research-focused job board.[14]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As of 2016, it has 11 million users,[2] with its largest user-bases coming from Europe and North America.[15] Most of ResearchGate's users are involved in medicine or biology,[11][13] though it also has participants from engineering, computer science, agricultural sciences, and psychology, among others.[11]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ResearchGate publishes a citation impact measurement in the form of an "RG Score". RG score is not a citation impact measure. RG Scores have been reported to be correlated with existing citation impact measures, but have also been criticized as having questionable reliability and an unknown calculation methodology.[16][17][18][19] ResearchGate does not require peer review or fees.[20]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623887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23887" y="3442098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629150" y="1369218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299" cy="12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299" cy="285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299" cy="12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299" cy="285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 rot="5400000">
            <a:off x="5350050" y="1467543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nature.com/news/online-collaboration-scientists-and-the-social-network-1.15711#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nature.com/news/online-collaboration-scientists-and-the-social-network-1.15711#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nature.com/news/online-collaboration-scientists-and-the-social-network-1.15711#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ews/online-collaboration-scientists-and-the-social-network-1.15711#/reach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nature.com/news/online-collaboration-scientists-and-the-social-network-1.15711#/" TargetMode="Externa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ctrTitle"/>
          </p:nvPr>
        </p:nvSpPr>
        <p:spPr>
          <a:xfrm>
            <a:off x="311700" y="2762825"/>
            <a:ext cx="8520600" cy="1942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Black Markets for Scholarship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0796" y="207850"/>
            <a:ext cx="1462399" cy="28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9">
            <a:off x="3975240" y="1569819"/>
            <a:ext cx="416316" cy="557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 rotWithShape="1">
          <a:blip r:embed="rId3">
            <a:alphaModFix/>
          </a:blip>
          <a:srcRect l="697" t="6220" r="1051" b="3494"/>
          <a:stretch/>
        </p:blipFill>
        <p:spPr>
          <a:xfrm>
            <a:off x="840512" y="0"/>
            <a:ext cx="746298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 descr="twitter-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7224" y="3968499"/>
            <a:ext cx="1095074" cy="109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 l="17017" t="6373" r="39392" b="4117"/>
          <a:stretch/>
        </p:blipFill>
        <p:spPr>
          <a:xfrm>
            <a:off x="2943724" y="64062"/>
            <a:ext cx="3256547" cy="501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311700" y="333125"/>
            <a:ext cx="8520600" cy="78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400" b="1" dirty="0">
                <a:latin typeface="Calibri"/>
                <a:ea typeface="Calibri"/>
                <a:cs typeface="Calibri"/>
                <a:sym typeface="Calibri"/>
              </a:rPr>
              <a:t>Why (Some) People </a:t>
            </a:r>
            <a:r>
              <a:rPr lang="en" sz="4400" b="1" i="1" dirty="0">
                <a:latin typeface="Calibri"/>
                <a:ea typeface="Calibri"/>
                <a:cs typeface="Calibri"/>
                <a:sym typeface="Calibri"/>
              </a:rPr>
              <a:t>Love </a:t>
            </a:r>
            <a:r>
              <a:rPr lang="en" sz="4400" b="1" dirty="0">
                <a:latin typeface="Calibri"/>
                <a:ea typeface="Calibri"/>
                <a:cs typeface="Calibri"/>
                <a:sym typeface="Calibri"/>
              </a:rPr>
              <a:t>Sci-Hub</a:t>
            </a:r>
          </a:p>
        </p:txBody>
      </p:sp>
      <p:pic>
        <p:nvPicPr>
          <p:cNvPr id="192" name="Shape 192" descr="robin-hoo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7364" y="1686524"/>
            <a:ext cx="3069274" cy="306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9" name="Shape 199"/>
          <p:cNvPicPr preferRelativeResize="0"/>
          <p:nvPr/>
        </p:nvPicPr>
        <p:blipFill rotWithShape="1">
          <a:blip r:embed="rId3">
            <a:alphaModFix/>
          </a:blip>
          <a:srcRect b="318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 rotWithShape="1">
          <a:blip r:embed="rId3">
            <a:alphaModFix/>
          </a:blip>
          <a:srcRect l="27737" t="8654" r="29138" b="5823"/>
          <a:stretch/>
        </p:blipFill>
        <p:spPr>
          <a:xfrm>
            <a:off x="4953050" y="0"/>
            <a:ext cx="345815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 rotWithShape="1">
          <a:blip r:embed="rId4">
            <a:alphaModFix/>
          </a:blip>
          <a:srcRect l="19506" t="17471" r="40855" b="5290"/>
          <a:stretch/>
        </p:blipFill>
        <p:spPr>
          <a:xfrm>
            <a:off x="519550" y="87775"/>
            <a:ext cx="3399126" cy="496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112" y="0"/>
            <a:ext cx="67537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2319" y="0"/>
            <a:ext cx="451936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14" y="0"/>
            <a:ext cx="901337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712300" cy="93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Why (Some) People </a:t>
            </a:r>
            <a:r>
              <a:rPr lang="en" sz="4800" b="1" i="1">
                <a:latin typeface="Calibri"/>
                <a:ea typeface="Calibri"/>
                <a:cs typeface="Calibri"/>
                <a:sym typeface="Calibri"/>
              </a:rPr>
              <a:t>Hate </a:t>
            </a: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Sci-Hub</a:t>
            </a:r>
          </a:p>
        </p:txBody>
      </p:sp>
      <p:pic>
        <p:nvPicPr>
          <p:cNvPr id="228" name="Shape 228" descr="Character_Image_1488x838_ScallyWa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760" y="1134399"/>
            <a:ext cx="6948476" cy="391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 l="15849" t="8855" r="33335" b="3807"/>
          <a:stretch/>
        </p:blipFill>
        <p:spPr>
          <a:xfrm>
            <a:off x="2624900" y="0"/>
            <a:ext cx="3894205" cy="501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b="27875"/>
          <a:stretch/>
        </p:blipFill>
        <p:spPr>
          <a:xfrm>
            <a:off x="2032225" y="373212"/>
            <a:ext cx="5143500" cy="37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5136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hape 243"/>
          <p:cNvPicPr preferRelativeResize="0"/>
          <p:nvPr/>
        </p:nvPicPr>
        <p:blipFill rotWithShape="1">
          <a:blip r:embed="rId3">
            <a:alphaModFix/>
          </a:blip>
          <a:srcRect l="3962" t="12116" r="7580" b="37375"/>
          <a:stretch/>
        </p:blipFill>
        <p:spPr>
          <a:xfrm>
            <a:off x="417899" y="461725"/>
            <a:ext cx="8479075" cy="36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 rotWithShape="1">
          <a:blip r:embed="rId4">
            <a:alphaModFix/>
          </a:blip>
          <a:srcRect l="4425" t="6987" r="31244" b="36294"/>
          <a:stretch/>
        </p:blipFill>
        <p:spPr>
          <a:xfrm>
            <a:off x="6762075" y="3552900"/>
            <a:ext cx="2230049" cy="1474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 l="3728" t="6217" r="4662" b="3806"/>
          <a:stretch/>
        </p:blipFill>
        <p:spPr>
          <a:xfrm>
            <a:off x="1080812" y="0"/>
            <a:ext cx="698236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350" y="395287"/>
            <a:ext cx="2781300" cy="43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/>
          <p:cNvPicPr preferRelativeResize="0"/>
          <p:nvPr/>
        </p:nvPicPr>
        <p:blipFill rotWithShape="1">
          <a:blip r:embed="rId3">
            <a:alphaModFix/>
          </a:blip>
          <a:srcRect l="14222" t="10253" r="16367" b="3658"/>
          <a:stretch/>
        </p:blipFill>
        <p:spPr>
          <a:xfrm>
            <a:off x="7001875" y="3257974"/>
            <a:ext cx="1902323" cy="17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 txBox="1"/>
          <p:nvPr/>
        </p:nvSpPr>
        <p:spPr>
          <a:xfrm>
            <a:off x="343650" y="700175"/>
            <a:ext cx="8456700" cy="25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latin typeface="Cambria"/>
                <a:ea typeface="Cambria"/>
                <a:cs typeface="Cambria"/>
                <a:sym typeface="Cambria"/>
              </a:rPr>
              <a:t>“Sci-Hub is creating awareness of a problem. It can lead to sustainable solutions, but as it stands now, by itself, it does not offer the solution.”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-Ernesto Priego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b="27875"/>
          <a:stretch/>
        </p:blipFill>
        <p:spPr>
          <a:xfrm>
            <a:off x="2032225" y="373212"/>
            <a:ext cx="5143500" cy="37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 descr="iTunes_logo_blac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71862"/>
            <a:ext cx="8839198" cy="2599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/>
          <p:cNvPicPr preferRelativeResize="0"/>
          <p:nvPr/>
        </p:nvPicPr>
        <p:blipFill rotWithShape="1">
          <a:blip r:embed="rId3">
            <a:alphaModFix/>
          </a:blip>
          <a:srcRect l="8275" t="6373" r="39510" b="4117"/>
          <a:stretch/>
        </p:blipFill>
        <p:spPr>
          <a:xfrm>
            <a:off x="2781562" y="269775"/>
            <a:ext cx="3580874" cy="46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 descr="savingculture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0700" y="1689101"/>
            <a:ext cx="3448049" cy="212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hape 281"/>
          <p:cNvPicPr preferRelativeResize="0"/>
          <p:nvPr/>
        </p:nvPicPr>
        <p:blipFill rotWithShape="1">
          <a:blip r:embed="rId3">
            <a:alphaModFix/>
          </a:blip>
          <a:srcRect l="27154" t="12117" r="27975" b="5672"/>
          <a:stretch/>
        </p:blipFill>
        <p:spPr>
          <a:xfrm>
            <a:off x="2700311" y="0"/>
            <a:ext cx="374338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46" y="0"/>
            <a:ext cx="909495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849" y="146575"/>
            <a:ext cx="6515299" cy="485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Shape 292" descr="Screen Shot 2016-06-20 at 4.12.0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437" y="96440"/>
            <a:ext cx="5607843" cy="495061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6333225" y="697025"/>
            <a:ext cx="2391600" cy="91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5888075" y="4381950"/>
            <a:ext cx="3255900" cy="6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Richard Van Noordan, Online Collaboration: Scientists and the Social Network, 2014  (Nature) </a:t>
            </a:r>
            <a:r>
              <a:rPr lang="en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http://www.nature.com/news/online-collaboration-scientists-and-the-social-network-1.15711#/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Shape 300" descr="Screen Shot 2016-06-20 at 4.15.0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725" y="100012"/>
            <a:ext cx="5586412" cy="49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6333225" y="697025"/>
            <a:ext cx="2391600" cy="91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LinkedIn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6561725" y="4378400"/>
            <a:ext cx="2657100" cy="6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Richard Van Noordan, Online Collaboration: Scientists and the Social Network, 2014  (Nature) </a:t>
            </a:r>
            <a:r>
              <a:rPr lang="en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http://www.nature.com/news/online-collaboration-scientists-and-the-social-network-1.15711#/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hape 308" descr="Screen Shot 2016-06-20 at 4.15.4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912" y="53578"/>
            <a:ext cx="5622131" cy="503634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/>
          <p:nvPr/>
        </p:nvSpPr>
        <p:spPr>
          <a:xfrm>
            <a:off x="5947325" y="4058100"/>
            <a:ext cx="3076500" cy="91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ResearchGate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6023825" y="53575"/>
            <a:ext cx="3000000" cy="6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Richard Van Noordan, Online Collaboration: Scientists and the Social Network, 2014  (Nature) </a:t>
            </a:r>
            <a:r>
              <a:rPr lang="en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http://www.nature.com/news/online-collaboration-scientists-and-the-social-network-1.15711#/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hape 316" descr="Screen Shot 2016-06-01 at 11.10.16 PM.p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912" y="139303"/>
            <a:ext cx="5622131" cy="486489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6333225" y="697025"/>
            <a:ext cx="2391600" cy="91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Twitter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6000350" y="4204000"/>
            <a:ext cx="3081000" cy="86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Richard Van Noordan, Online Collaboration: Scientists and the Social Network, 2014  (Nature) </a:t>
            </a:r>
            <a:r>
              <a:rPr lang="en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http://www.nature.com/news/online-collaboration-scientists-and-the-social-network-1.15711#/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775" y="120425"/>
            <a:ext cx="705643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/>
          <p:cNvPicPr preferRelativeResize="0"/>
          <p:nvPr/>
        </p:nvPicPr>
        <p:blipFill rotWithShape="1">
          <a:blip r:embed="rId3">
            <a:alphaModFix/>
          </a:blip>
          <a:srcRect l="609" t="6431" r="1023" b="10144"/>
          <a:stretch/>
        </p:blipFill>
        <p:spPr>
          <a:xfrm>
            <a:off x="528500" y="0"/>
            <a:ext cx="80869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Shape 333"/>
          <p:cNvPicPr preferRelativeResize="0"/>
          <p:nvPr/>
        </p:nvPicPr>
        <p:blipFill rotWithShape="1">
          <a:blip r:embed="rId3">
            <a:alphaModFix/>
          </a:blip>
          <a:srcRect l="20162" t="6994" r="21680" b="4580"/>
          <a:stretch/>
        </p:blipFill>
        <p:spPr>
          <a:xfrm>
            <a:off x="223800" y="170100"/>
            <a:ext cx="4100425" cy="467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 rotWithShape="1">
          <a:blip r:embed="rId4">
            <a:alphaModFix/>
          </a:blip>
          <a:srcRect l="19991" t="6591" r="20349" b="3480"/>
          <a:stretch/>
        </p:blipFill>
        <p:spPr>
          <a:xfrm>
            <a:off x="4718673" y="170100"/>
            <a:ext cx="4156876" cy="469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 descr="black-sails-blackbear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32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 descr="alexandra-elbakya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67" y="0"/>
            <a:ext cx="771826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 l="14334" t="5911" r="38373" b="3835"/>
          <a:stretch/>
        </p:blipFill>
        <p:spPr>
          <a:xfrm>
            <a:off x="4224675" y="125675"/>
            <a:ext cx="3432625" cy="491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4">
            <a:alphaModFix/>
          </a:blip>
          <a:srcRect l="14641" t="11377" r="40598" b="58466"/>
          <a:stretch/>
        </p:blipFill>
        <p:spPr>
          <a:xfrm>
            <a:off x="171799" y="125675"/>
            <a:ext cx="3069699" cy="155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829174"/>
            <a:ext cx="2234576" cy="316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3550" y="3527900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 descr="ResearchGate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172" y="0"/>
            <a:ext cx="616490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"/>
            <a:ext cx="9144000" cy="4988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</Words>
  <Application>Microsoft Office PowerPoint</Application>
  <PresentationFormat>On-screen Show (16:9)</PresentationFormat>
  <Paragraphs>33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Cambria</vt:lpstr>
      <vt:lpstr>simple-light-2</vt:lpstr>
      <vt:lpstr>Office Theme</vt:lpstr>
      <vt:lpstr>Black Markets for Scholarship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(Some) People Love Sci-Hub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(Some) People Hate Sci-Hub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Markets for Scholarship</dc:title>
  <dc:creator>William Cross</dc:creator>
  <cp:lastModifiedBy>William Cross</cp:lastModifiedBy>
  <cp:revision>1</cp:revision>
  <dcterms:modified xsi:type="dcterms:W3CDTF">2017-03-20T17:58:36Z</dcterms:modified>
</cp:coreProperties>
</file>